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41"/>
  </p:notesMasterIdLst>
  <p:sldIdLst>
    <p:sldId id="323" r:id="rId2"/>
    <p:sldId id="258" r:id="rId3"/>
    <p:sldId id="324" r:id="rId4"/>
    <p:sldId id="427" r:id="rId5"/>
    <p:sldId id="260" r:id="rId6"/>
    <p:sldId id="261" r:id="rId7"/>
    <p:sldId id="268" r:id="rId8"/>
    <p:sldId id="401" r:id="rId9"/>
    <p:sldId id="303" r:id="rId10"/>
    <p:sldId id="417" r:id="rId11"/>
    <p:sldId id="416" r:id="rId12"/>
    <p:sldId id="447" r:id="rId13"/>
    <p:sldId id="448" r:id="rId14"/>
    <p:sldId id="397" r:id="rId15"/>
    <p:sldId id="432" r:id="rId16"/>
    <p:sldId id="418" r:id="rId17"/>
    <p:sldId id="434" r:id="rId18"/>
    <p:sldId id="431" r:id="rId19"/>
    <p:sldId id="361" r:id="rId20"/>
    <p:sldId id="413" r:id="rId21"/>
    <p:sldId id="414" r:id="rId22"/>
    <p:sldId id="421" r:id="rId23"/>
    <p:sldId id="420" r:id="rId24"/>
    <p:sldId id="450" r:id="rId25"/>
    <p:sldId id="451" r:id="rId26"/>
    <p:sldId id="452" r:id="rId27"/>
    <p:sldId id="423" r:id="rId28"/>
    <p:sldId id="449" r:id="rId29"/>
    <p:sldId id="424" r:id="rId30"/>
    <p:sldId id="435" r:id="rId31"/>
    <p:sldId id="437" r:id="rId32"/>
    <p:sldId id="382" r:id="rId33"/>
    <p:sldId id="438" r:id="rId34"/>
    <p:sldId id="441" r:id="rId35"/>
    <p:sldId id="440" r:id="rId36"/>
    <p:sldId id="436" r:id="rId37"/>
    <p:sldId id="304" r:id="rId38"/>
    <p:sldId id="439" r:id="rId39"/>
    <p:sldId id="306" r:id="rId4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Roboto" panose="020B0604020202020204" charset="0"/>
      <p:regular r:id="rId46"/>
      <p:bold r:id="rId47"/>
      <p:italic r:id="rId48"/>
      <p:boldItalic r:id="rId49"/>
    </p:embeddedFont>
    <p:embeddedFont>
      <p:font typeface="Consolas" panose="020B0609020204030204" pitchFamily="49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00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049BB3-00C0-4E36-B14F-18F9014FF099}">
  <a:tblStyle styleId="{94049BB3-00C0-4E36-B14F-18F9014FF0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50" d="100"/>
          <a:sy n="150" d="100"/>
        </p:scale>
        <p:origin x="456" y="2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f224ada0c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f224ada0c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280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823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823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823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823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6163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71474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616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7926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7926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642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305d12f4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305d12f4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15382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34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34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34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50600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9080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41362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34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89102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3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752d28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752d28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652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34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34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f62e00541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f62e00541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2619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2619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2619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f62e00541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f62e00541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f62e00541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f62e00541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e3a70745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e3a70745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752d28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752d28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1893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634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8" y="-10075"/>
            <a:ext cx="9161923" cy="51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1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30000" y="1310381"/>
            <a:ext cx="78624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500"/>
              <a:buNone/>
              <a:defRPr sz="15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2"/>
          </p:nvPr>
        </p:nvSpPr>
        <p:spPr>
          <a:xfrm>
            <a:off x="3891775" y="2252794"/>
            <a:ext cx="4587900" cy="20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abstrac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overrid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virtua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overrid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csharp/language-reference/keywords/new-modifier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%D0%9F%D0%BE%D0%BB%D0%B5_%D0%BA%D0%BB%D0%B0%D1%81%D1%81%D0%B0" TargetMode="External"/><Relationship Id="rId3" Type="http://schemas.openxmlformats.org/officeDocument/2006/relationships/hyperlink" Target="https://en.wikipedia.org/wiki/Class_diagram" TargetMode="External"/><Relationship Id="rId7" Type="http://schemas.openxmlformats.org/officeDocument/2006/relationships/hyperlink" Target="https://ru.wikipedia.org/wiki/%D0%9A%D0%BB%D0%B0%D1%81%D1%81_(%D0%BF%D1%80%D0%BE%D0%B3%D1%80%D0%B0%D0%BC%D0%BC%D0%B8%D1%80%D0%BE%D0%B2%D0%B0%D0%BD%D0%B8%D0%B5)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ru.wikipedia.org/wiki/UML" TargetMode="External"/><Relationship Id="rId5" Type="http://schemas.openxmlformats.org/officeDocument/2006/relationships/hyperlink" Target="https://ru.wikipedia.org/wiki/%D0%94%D0%B8%D0%B0%D0%B3%D1%80%D0%B0%D0%BC%D0%BC%D0%B0_(UML)" TargetMode="External"/><Relationship Id="rId10" Type="http://schemas.openxmlformats.org/officeDocument/2006/relationships/image" Target="../media/image23.png"/><Relationship Id="rId4" Type="http://schemas.openxmlformats.org/officeDocument/2006/relationships/hyperlink" Target="https://ru.wikipedia.org/wiki/%D0%90%D0%BD%D0%B3%D0%BB%D0%B8%D0%B9%D1%81%D0%BA%D0%B8%D0%B9_%D1%8F%D0%B7%D1%8B%D0%BA" TargetMode="External"/><Relationship Id="rId9" Type="http://schemas.openxmlformats.org/officeDocument/2006/relationships/hyperlink" Target="https://ru.wikipedia.org/wiki/%D0%9C%D0%B5%D1%82%D0%BE%D0%B4_(%D1%8F%D0%B7%D1%8B%D0%BA%D0%B8_%D0%BF%D1%80%D0%BE%D0%B3%D1%80%D0%B0%D0%BC%D0%BC%D0%B8%D1%80%D0%BE%D0%B2%D0%B0%D0%BD%D0%B8%D1%8F)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ru/design-patterns/strategy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refactoring.guru/ru/design-patterns/composite" TargetMode="External"/><Relationship Id="rId4" Type="http://schemas.openxmlformats.org/officeDocument/2006/relationships/hyperlink" Target="https://refactoring.guru/ru/design-patterns/abstract-factory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38" name="Google Shape;138;p32"/>
          <p:cNvSpPr txBox="1">
            <a:spLocks noGrp="1"/>
          </p:cNvSpPr>
          <p:nvPr>
            <p:ph type="title"/>
          </p:nvPr>
        </p:nvSpPr>
        <p:spPr>
          <a:xfrm>
            <a:off x="534600" y="1776000"/>
            <a:ext cx="76542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400" dirty="0" smtClean="0"/>
              <a:t>ООП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413665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Суть абстракции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009925"/>
            <a:ext cx="450027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Основная идея абстракции - предоставить</a:t>
            </a:r>
            <a:r>
              <a:rPr lang="ru-RU" b="1" dirty="0"/>
              <a:t> общий интерфейс </a:t>
            </a:r>
            <a:r>
              <a:rPr lang="ru-RU" dirty="0"/>
              <a:t>для объекта. </a:t>
            </a:r>
          </a:p>
          <a:p>
            <a:endParaRPr lang="ru-RU" dirty="0" smtClean="0"/>
          </a:p>
          <a:p>
            <a:r>
              <a:rPr lang="ru-RU" dirty="0" smtClean="0"/>
              <a:t>У </a:t>
            </a:r>
            <a:r>
              <a:rPr lang="ru-RU" dirty="0"/>
              <a:t>каждого автомобиля есть колеса. В общем случае мы не знаем о колесах ничего: ни материала изготовления, ни </a:t>
            </a:r>
            <a:r>
              <a:rPr lang="ru-RU" dirty="0" smtClean="0"/>
              <a:t>диаметра. Но </a:t>
            </a:r>
            <a:r>
              <a:rPr lang="ru-RU" dirty="0"/>
              <a:t>мы знаем что они </a:t>
            </a:r>
            <a:r>
              <a:rPr lang="ru-RU" dirty="0" smtClean="0"/>
              <a:t>делают: колеса </a:t>
            </a:r>
            <a:r>
              <a:rPr lang="ru-RU" dirty="0"/>
              <a:t>- крутятся. </a:t>
            </a:r>
            <a:endParaRPr lang="ru-RU" dirty="0" smtClean="0"/>
          </a:p>
          <a:p>
            <a:endParaRPr lang="ru-RU" dirty="0"/>
          </a:p>
          <a:p>
            <a:r>
              <a:rPr lang="ru-RU" dirty="0"/>
              <a:t>Разработчик будет знать, чем будет заниматься будущий объект типа, который будет унаследован от абстрактного. На данном этапе реализация - не является обязательной</a:t>
            </a:r>
            <a:r>
              <a:rPr lang="ru-RU" dirty="0" smtClean="0"/>
              <a:t>.</a:t>
            </a:r>
          </a:p>
        </p:txBody>
      </p:sp>
      <p:sp>
        <p:nvSpPr>
          <p:cNvPr id="36866" name="AutoShape 2" descr="https://refactoring.guru/images/refactoring/content/smells/alternative-classes-with-different-interfaces-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6" name="Picture 2" descr="https://www.speckras.ru/file/i_pic/whe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395" y="1835147"/>
            <a:ext cx="3330882" cy="162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503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Представление абстракции в </a:t>
            </a:r>
            <a:r>
              <a:rPr lang="en-US" sz="2800" dirty="0" smtClean="0"/>
              <a:t>C#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009925"/>
            <a:ext cx="4872337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Абстракция</a:t>
            </a:r>
            <a:r>
              <a:rPr lang="ru-RU" dirty="0" smtClean="0"/>
              <a:t> в рамках</a:t>
            </a:r>
            <a:r>
              <a:rPr lang="en-US" dirty="0" smtClean="0"/>
              <a:t> C#</a:t>
            </a:r>
            <a:r>
              <a:rPr lang="ru-RU" dirty="0" smtClean="0"/>
              <a:t> представлена двумя сущностями:</a:t>
            </a:r>
          </a:p>
          <a:p>
            <a:pPr lvl="1">
              <a:buAutoNum type="arabicPeriod"/>
            </a:pPr>
            <a:r>
              <a:rPr lang="en-US" dirty="0" smtClean="0"/>
              <a:t> </a:t>
            </a:r>
            <a:r>
              <a:rPr lang="ru-RU" dirty="0" smtClean="0"/>
              <a:t>Абстрактные классы </a:t>
            </a:r>
          </a:p>
          <a:p>
            <a:pPr lvl="1">
              <a:buAutoNum type="arabicPeriod"/>
            </a:pPr>
            <a:r>
              <a:rPr lang="en-US" dirty="0" smtClean="0"/>
              <a:t> </a:t>
            </a:r>
            <a:r>
              <a:rPr lang="ru-RU" dirty="0" smtClean="0"/>
              <a:t>Интерфейсы</a:t>
            </a:r>
          </a:p>
          <a:p>
            <a:endParaRPr lang="ru-RU" dirty="0" smtClean="0"/>
          </a:p>
          <a:p>
            <a:r>
              <a:rPr lang="ru-RU" sz="1200" b="1" dirty="0" smtClean="0"/>
              <a:t>Преимущества абстракции</a:t>
            </a:r>
          </a:p>
          <a:p>
            <a:r>
              <a:rPr lang="ru-RU" sz="1200" b="1" dirty="0" smtClean="0"/>
              <a:t>Сокрытие деталей.</a:t>
            </a:r>
            <a:r>
              <a:rPr lang="ru-RU" sz="1200" dirty="0" smtClean="0"/>
              <a:t> Пользователю не нужно знать, как реализованы методы, важно лишь, что они делают.</a:t>
            </a:r>
          </a:p>
          <a:p>
            <a:r>
              <a:rPr lang="ru-RU" sz="1200" b="1" dirty="0" smtClean="0"/>
              <a:t>Повышение удобства поддержки кода.</a:t>
            </a:r>
            <a:r>
              <a:rPr lang="ru-RU" sz="1200" dirty="0" smtClean="0"/>
              <a:t> Как пример</a:t>
            </a:r>
            <a:r>
              <a:rPr lang="en-US" sz="1200" dirty="0" smtClean="0"/>
              <a:t>: </a:t>
            </a:r>
            <a:r>
              <a:rPr lang="ru-RU" sz="1200" dirty="0" smtClean="0"/>
              <a:t>изменение внутренней логики не затрагивает интерфейс.</a:t>
            </a:r>
          </a:p>
          <a:p>
            <a:r>
              <a:rPr lang="ru-RU" sz="1200" b="1" dirty="0" smtClean="0"/>
              <a:t>Унификация.</a:t>
            </a:r>
            <a:r>
              <a:rPr lang="ru-RU" sz="1200" dirty="0" smtClean="0"/>
              <a:t> Абстракция задаёт единый интерфейс для работы с объектами разных типов, обеспечивая их взаимозаменяемость.</a:t>
            </a:r>
          </a:p>
          <a:p>
            <a:endParaRPr lang="ru-RU" sz="1200" dirty="0"/>
          </a:p>
          <a:p>
            <a:r>
              <a:rPr lang="ru-RU" sz="1200" dirty="0" smtClean="0"/>
              <a:t>Важным </a:t>
            </a:r>
            <a:r>
              <a:rPr lang="ru-RU" sz="1200" dirty="0"/>
              <a:t>аспектом абстракции является то, что нельзя создать объект абстрактного типа, так как он допускает неопределенное поведение. </a:t>
            </a:r>
          </a:p>
          <a:p>
            <a:endParaRPr lang="ru-RU" sz="1200" dirty="0" smtClean="0"/>
          </a:p>
        </p:txBody>
      </p:sp>
      <p:sp>
        <p:nvSpPr>
          <p:cNvPr id="3" name="Прямоугольник 2"/>
          <p:cNvSpPr/>
          <p:nvPr/>
        </p:nvSpPr>
        <p:spPr>
          <a:xfrm>
            <a:off x="5567153" y="1775879"/>
            <a:ext cx="2763345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abstract class </a:t>
            </a:r>
            <a:r>
              <a:rPr lang="en-US" sz="1100" dirty="0" err="1">
                <a:solidFill>
                  <a:srgbClr val="267F99"/>
                </a:solidFill>
                <a:latin typeface="Consolas" panose="020B0609020204030204" pitchFamily="49" charset="0"/>
              </a:rPr>
              <a:t>AbstractAnimal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795E26"/>
                </a:solidFill>
                <a:latin typeface="Consolas" panose="020B0609020204030204" pitchFamily="49" charset="0"/>
              </a:rPr>
              <a:t>Eat</a:t>
            </a:r>
            <a:r>
              <a:rPr lang="en-US" sz="11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/>
            </a:r>
            <a:br>
              <a:rPr lang="en-US" sz="1100" dirty="0">
                <a:latin typeface="Consolas" panose="020B0609020204030204" pitchFamily="49" charset="0"/>
              </a:rPr>
            </a:br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interface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267F99"/>
                </a:solidFill>
                <a:latin typeface="Consolas" panose="020B0609020204030204" pitchFamily="49" charset="0"/>
              </a:rPr>
              <a:t>IAnimal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MakeSound</a:t>
            </a:r>
            <a:r>
              <a:rPr lang="en-US" sz="11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89503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Кратко об интерфейсах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172991"/>
            <a:ext cx="360504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Интерфейс</a:t>
            </a:r>
            <a:r>
              <a:rPr lang="ru-RU" dirty="0" smtClean="0"/>
              <a:t> </a:t>
            </a:r>
            <a:r>
              <a:rPr lang="en-US" dirty="0" smtClean="0"/>
              <a:t>–</a:t>
            </a:r>
            <a:r>
              <a:rPr lang="ru-RU" dirty="0" smtClean="0"/>
              <a:t> ссылочный тип, который может определять некоторый функционал - набор методов и свойств без реализации. 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Затем этот функционал реализуют классы и структуры, которые применяют данные интерфейсы.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Начиная с версии C# 8.0 интерфейсы поддерживают реализацию методов и свойств по умолчанию. 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351072" y="1172991"/>
            <a:ext cx="4504494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Consolas"/>
              </a:rPr>
              <a:t>interface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267F99"/>
                </a:solidFill>
                <a:latin typeface="Consolas"/>
              </a:rPr>
              <a:t>ISoldier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ToDo</a:t>
            </a:r>
            <a:r>
              <a:rPr lang="en-US" sz="1100" dirty="0" smtClean="0">
                <a:latin typeface="Consolas"/>
              </a:rPr>
              <a:t>();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1080"/>
                </a:solidFill>
                <a:latin typeface="Consolas"/>
              </a:rPr>
              <a:t>Health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    { </a:t>
            </a:r>
          </a:p>
          <a:p>
            <a:r>
              <a:rPr lang="en-US" sz="1100" dirty="0" smtClean="0">
                <a:latin typeface="Consolas"/>
              </a:rPr>
              <a:t>    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sz="1100" dirty="0" smtClean="0">
                <a:latin typeface="Consolas"/>
              </a:rPr>
              <a:t> </a:t>
            </a:r>
          </a:p>
          <a:p>
            <a:r>
              <a:rPr lang="en-US" sz="1100" dirty="0" smtClean="0">
                <a:latin typeface="Consolas"/>
              </a:rPr>
              <a:t>        { </a:t>
            </a:r>
          </a:p>
          <a:p>
            <a:r>
              <a:rPr lang="en-US" sz="1100" dirty="0" smtClean="0">
                <a:latin typeface="Consolas"/>
              </a:rPr>
              <a:t>            </a:t>
            </a:r>
            <a:r>
              <a:rPr lang="en-US" sz="1100" dirty="0" smtClean="0">
                <a:solidFill>
                  <a:srgbClr val="AF00DB"/>
                </a:solidFill>
                <a:latin typeface="Consolas"/>
              </a:rPr>
              <a:t>return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98658"/>
                </a:solidFill>
                <a:latin typeface="Consolas"/>
              </a:rPr>
              <a:t>100</a:t>
            </a:r>
            <a:r>
              <a:rPr lang="en-US" sz="1100" dirty="0" smtClean="0">
                <a:latin typeface="Consolas"/>
              </a:rPr>
              <a:t>; </a:t>
            </a:r>
          </a:p>
          <a:p>
            <a:r>
              <a:rPr lang="en-US" sz="1100" dirty="0" smtClean="0">
                <a:latin typeface="Consolas"/>
              </a:rPr>
              <a:t>        } </a:t>
            </a:r>
          </a:p>
          <a:p>
            <a:r>
              <a:rPr lang="en-US" sz="1100" dirty="0" smtClean="0">
                <a:latin typeface="Consolas"/>
              </a:rPr>
              <a:t>    }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SubmitRapport</a:t>
            </a:r>
            <a:r>
              <a:rPr lang="en-US" sz="1100" dirty="0" smtClean="0">
                <a:latin typeface="Consolas"/>
              </a:rPr>
              <a:t>()</a:t>
            </a:r>
          </a:p>
          <a:p>
            <a:r>
              <a:rPr lang="en-US" sz="1100" dirty="0" smtClean="0">
                <a:latin typeface="Consolas"/>
              </a:rPr>
              <a:t>    {</a:t>
            </a:r>
          </a:p>
          <a:p>
            <a:r>
              <a:rPr lang="en-US" sz="1100" dirty="0" smtClean="0">
                <a:latin typeface="Consolas"/>
              </a:rPr>
              <a:t>        </a:t>
            </a:r>
            <a:r>
              <a:rPr lang="en-US" sz="1100" dirty="0" err="1" smtClean="0">
                <a:solidFill>
                  <a:srgbClr val="001080"/>
                </a:solidFill>
                <a:latin typeface="Consolas"/>
              </a:rPr>
              <a:t>Console</a:t>
            </a:r>
            <a:r>
              <a:rPr lang="en-US" sz="1100" dirty="0" err="1" smtClean="0">
                <a:latin typeface="Consolas"/>
              </a:rPr>
              <a:t>.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WriteLine</a:t>
            </a:r>
            <a:r>
              <a:rPr lang="en-US" sz="1100" dirty="0" smtClean="0">
                <a:latin typeface="Consolas"/>
              </a:rPr>
              <a:t>(</a:t>
            </a:r>
            <a:r>
              <a:rPr lang="en-US" sz="1100" dirty="0" smtClean="0">
                <a:solidFill>
                  <a:srgbClr val="A31515"/>
                </a:solidFill>
                <a:latin typeface="Consolas"/>
              </a:rPr>
              <a:t>"</a:t>
            </a:r>
            <a:r>
              <a:rPr lang="ru-RU" sz="1100" dirty="0" smtClean="0">
                <a:solidFill>
                  <a:srgbClr val="A31515"/>
                </a:solidFill>
                <a:latin typeface="Consolas"/>
              </a:rPr>
              <a:t>Солдат сдал раппорт!"</a:t>
            </a:r>
            <a:r>
              <a:rPr lang="ru-RU" sz="1100" dirty="0" smtClean="0">
                <a:latin typeface="Consolas"/>
              </a:rPr>
              <a:t>);</a:t>
            </a:r>
          </a:p>
          <a:p>
            <a:r>
              <a:rPr lang="ru-RU" sz="1100" dirty="0" smtClean="0">
                <a:latin typeface="Consolas"/>
              </a:rPr>
              <a:t>    }</a:t>
            </a:r>
          </a:p>
          <a:p>
            <a:r>
              <a:rPr lang="ru-RU" sz="1100" dirty="0" smtClean="0">
                <a:latin typeface="Consolas"/>
              </a:rPr>
              <a:t>}</a:t>
            </a:r>
            <a:endParaRPr lang="ru-RU" sz="11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89503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Кратко об абстрактных классах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164114"/>
            <a:ext cx="3936438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b="1" dirty="0" smtClean="0"/>
              <a:t>Абстрактный класс </a:t>
            </a:r>
            <a:r>
              <a:rPr lang="ru-RU" sz="1200" dirty="0" smtClean="0"/>
              <a:t>— это класс, который помечен ключевым словом </a:t>
            </a:r>
            <a:r>
              <a:rPr lang="en-US" sz="1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ru-RU" sz="1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smtClean="0"/>
              <a:t>и</a:t>
            </a:r>
            <a:r>
              <a:rPr lang="ru-RU" sz="1200" i="1" dirty="0" smtClean="0"/>
              <a:t> может</a:t>
            </a:r>
            <a:r>
              <a:rPr lang="ru-RU" sz="1200" dirty="0" smtClean="0"/>
              <a:t> содержать методы без реализации. Такие методы называются абстрактными.</a:t>
            </a:r>
          </a:p>
          <a:p>
            <a:endParaRPr lang="ru-RU" sz="1200" dirty="0" smtClean="0"/>
          </a:p>
          <a:p>
            <a:r>
              <a:rPr lang="ru-RU" sz="1200" dirty="0" smtClean="0"/>
              <a:t>Абстрактные классы</a:t>
            </a:r>
            <a:r>
              <a:rPr lang="en-US" sz="1200" dirty="0" smtClean="0"/>
              <a:t> </a:t>
            </a:r>
            <a:r>
              <a:rPr lang="ru-RU" sz="1200" dirty="0" smtClean="0"/>
              <a:t>и их отличия от интерфейсов:</a:t>
            </a:r>
          </a:p>
          <a:p>
            <a:pPr marL="342900" indent="-342900">
              <a:buAutoNum type="arabicPeriod"/>
            </a:pPr>
            <a:r>
              <a:rPr lang="ru-RU" sz="1200" dirty="0" smtClean="0"/>
              <a:t>Абстрактный класс может содержать конструктор, что позволяет инициализировать данные.</a:t>
            </a:r>
          </a:p>
          <a:p>
            <a:pPr marL="342900" indent="-342900">
              <a:buAutoNum type="arabicPeriod"/>
            </a:pPr>
            <a:r>
              <a:rPr lang="ru-RU" sz="1200" dirty="0" smtClean="0"/>
              <a:t>Поддерживает только одиночное наследование.</a:t>
            </a:r>
          </a:p>
          <a:p>
            <a:pPr marL="342900" indent="-342900">
              <a:buAutoNum type="arabicPeriod"/>
            </a:pPr>
            <a:endParaRPr lang="ru-RU" sz="1200" dirty="0" smtClean="0"/>
          </a:p>
        </p:txBody>
      </p:sp>
      <p:sp>
        <p:nvSpPr>
          <p:cNvPr id="5" name="Прямоугольник 4"/>
          <p:cNvSpPr/>
          <p:nvPr/>
        </p:nvSpPr>
        <p:spPr>
          <a:xfrm>
            <a:off x="4759177" y="1164114"/>
            <a:ext cx="372817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Consolas"/>
              </a:rPr>
              <a:t>abstract class</a:t>
            </a:r>
            <a:r>
              <a:rPr lang="en-US" sz="1100" b="1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Human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100" dirty="0" smtClean="0">
                <a:latin typeface="Consolas"/>
              </a:rPr>
              <a:t>;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latin typeface="Consolas"/>
              </a:rPr>
              <a:t>    </a:t>
            </a:r>
            <a:r>
              <a:rPr lang="en-US" sz="1100" b="1" dirty="0" smtClean="0">
                <a:solidFill>
                  <a:srgbClr val="FF0000"/>
                </a:solidFill>
                <a:latin typeface="Consolas"/>
              </a:rPr>
              <a:t>abstract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JustGo</a:t>
            </a:r>
            <a:r>
              <a:rPr lang="en-US" sz="1100" dirty="0" smtClean="0">
                <a:latin typeface="Consolas"/>
              </a:rPr>
              <a:t>();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GetName</a:t>
            </a:r>
            <a:r>
              <a:rPr lang="en-US" sz="1100" dirty="0" smtClean="0">
                <a:latin typeface="Consolas"/>
              </a:rPr>
              <a:t>()</a:t>
            </a:r>
          </a:p>
          <a:p>
            <a:r>
              <a:rPr lang="en-US" sz="1100" dirty="0" smtClean="0">
                <a:latin typeface="Consolas"/>
              </a:rPr>
              <a:t>    {</a:t>
            </a:r>
          </a:p>
          <a:p>
            <a:r>
              <a:rPr lang="en-US" sz="1100" dirty="0" smtClean="0">
                <a:latin typeface="Consolas"/>
              </a:rPr>
              <a:t>        </a:t>
            </a:r>
            <a:r>
              <a:rPr lang="en-US" sz="1100" dirty="0" smtClean="0">
                <a:solidFill>
                  <a:srgbClr val="AF00DB"/>
                </a:solidFill>
                <a:latin typeface="Consolas"/>
              </a:rPr>
              <a:t>return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en-US" sz="1100" dirty="0" smtClean="0">
                <a:latin typeface="Consolas"/>
              </a:rPr>
              <a:t>.</a:t>
            </a:r>
            <a:r>
              <a:rPr lang="en-US" sz="11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100" dirty="0" smtClean="0">
                <a:latin typeface="Consolas"/>
              </a:rPr>
              <a:t>;</a:t>
            </a:r>
          </a:p>
          <a:p>
            <a:r>
              <a:rPr lang="en-US" sz="1100" dirty="0" smtClean="0">
                <a:latin typeface="Consolas"/>
              </a:rPr>
              <a:t>    }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795E26"/>
                </a:solidFill>
                <a:latin typeface="Consolas"/>
              </a:rPr>
              <a:t>Human</a:t>
            </a:r>
            <a:r>
              <a:rPr lang="en-US" sz="1100" dirty="0" smtClean="0">
                <a:latin typeface="Consolas"/>
              </a:rPr>
              <a:t>(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100" dirty="0" smtClean="0">
                <a:latin typeface="Consolas"/>
              </a:rPr>
              <a:t>)</a:t>
            </a:r>
          </a:p>
          <a:p>
            <a:r>
              <a:rPr lang="en-US" sz="1100" dirty="0" smtClean="0">
                <a:latin typeface="Consolas"/>
              </a:rPr>
              <a:t>    {</a:t>
            </a:r>
          </a:p>
          <a:p>
            <a:r>
              <a:rPr lang="en-US" sz="1100" dirty="0" smtClean="0">
                <a:latin typeface="Consolas"/>
              </a:rPr>
              <a:t>    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en-US" sz="1100" dirty="0" smtClean="0">
                <a:latin typeface="Consolas"/>
              </a:rPr>
              <a:t>.</a:t>
            </a:r>
            <a:r>
              <a:rPr lang="en-US" sz="11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100" dirty="0" smtClean="0">
                <a:latin typeface="Consolas"/>
              </a:rPr>
              <a:t> = </a:t>
            </a:r>
            <a:r>
              <a:rPr lang="en-US" sz="11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100" dirty="0" smtClean="0">
                <a:latin typeface="Consolas"/>
              </a:rPr>
              <a:t>;</a:t>
            </a:r>
          </a:p>
          <a:p>
            <a:r>
              <a:rPr lang="en-US" sz="1100" dirty="0" smtClean="0">
                <a:latin typeface="Consolas"/>
              </a:rPr>
              <a:t>    }</a:t>
            </a:r>
          </a:p>
          <a:p>
            <a:r>
              <a:rPr lang="en-US" sz="1100" dirty="0" smtClean="0">
                <a:latin typeface="Consolas"/>
              </a:rPr>
              <a:t>}</a:t>
            </a:r>
            <a:endParaRPr lang="en-US" sz="11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89503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abstract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556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abstract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может применяться для:</a:t>
            </a:r>
          </a:p>
          <a:p>
            <a:endParaRPr lang="en-US" sz="1200" b="1" dirty="0" smtClean="0"/>
          </a:p>
          <a:p>
            <a:r>
              <a:rPr lang="ru-RU" sz="1200" b="1" dirty="0" smtClean="0"/>
              <a:t>Абстрактный класс:</a:t>
            </a:r>
            <a:endParaRPr lang="ru-RU" sz="1200" dirty="0" smtClean="0"/>
          </a:p>
          <a:p>
            <a:pPr marL="228600" indent="-228600">
              <a:buAutoNum type="arabicPeriod"/>
            </a:pPr>
            <a:r>
              <a:rPr lang="ru-RU" sz="1200" dirty="0" smtClean="0"/>
              <a:t>Нельзя создать объект абстрактного класса.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Может содержать как абстрактные методы (без реализации), так и обычные (с реализацией).</a:t>
            </a:r>
          </a:p>
          <a:p>
            <a:endParaRPr lang="en-US" sz="1200" b="1" dirty="0" smtClean="0"/>
          </a:p>
          <a:p>
            <a:r>
              <a:rPr lang="ru-RU" sz="1200" b="1" dirty="0" smtClean="0"/>
              <a:t>Абстрактный метод:</a:t>
            </a:r>
            <a:endParaRPr lang="ru-RU" sz="1200" dirty="0" smtClean="0"/>
          </a:p>
          <a:p>
            <a:pPr marL="228600" indent="-228600">
              <a:buAutoNum type="arabicPeriod"/>
            </a:pPr>
            <a:r>
              <a:rPr lang="ru-RU" sz="1200" dirty="0" smtClean="0"/>
              <a:t>Определяется только в абстрактных классах.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Не имеет реализации в базовом классе (только заголовок метода).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Должен быть переопределён в каждом производном классе.</a:t>
            </a:r>
            <a:endParaRPr lang="ru-RU" sz="12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194853" y="1009925"/>
            <a:ext cx="3644964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();    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1100" dirty="0">
                <a:solidFill>
                  <a:srgbClr val="008000"/>
                </a:solidFill>
                <a:latin typeface="Consolas" panose="020B0609020204030204" pitchFamily="49" charset="0"/>
              </a:rPr>
              <a:t>Выведет: 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Dog barks</a:t>
            </a:r>
            <a:endParaRPr lang="ru-RU" sz="1100" dirty="0" smtClean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ru-RU" sz="11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 smtClean="0"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abstract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latin typeface="Consolas" panose="020B0609020204030204" pitchFamily="49" charset="0"/>
              </a:rPr>
              <a:t/>
            </a:r>
            <a:br>
              <a:rPr lang="en-US" sz="1100" dirty="0">
                <a:latin typeface="Consolas" panose="020B0609020204030204" pitchFamily="49" charset="0"/>
              </a:rPr>
            </a:br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GetName</a:t>
            </a:r>
            <a:r>
              <a:rPr lang="en-US" sz="11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{  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    </a:t>
            </a:r>
            <a:r>
              <a:rPr lang="en-US" sz="11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100" dirty="0">
                <a:latin typeface="Consolas" panose="020B0609020204030204" pitchFamily="49" charset="0"/>
              </a:rPr>
              <a:t>.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sz="1100" dirty="0">
                <a:latin typeface="Consolas" panose="020B0609020204030204" pitchFamily="49" charset="0"/>
              </a:rPr>
              <a:t>;  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}    </a:t>
            </a:r>
          </a:p>
          <a:p>
            <a:r>
              <a:rPr lang="en-US" sz="1100" dirty="0">
                <a:latin typeface="Consolas" panose="020B0609020204030204" pitchFamily="49" charset="0"/>
              </a:rPr>
              <a:t/>
            </a:r>
            <a:br>
              <a:rPr lang="en-US" sz="1100" dirty="0">
                <a:latin typeface="Consolas" panose="020B0609020204030204" pitchFamily="49" charset="0"/>
              </a:rPr>
            </a:br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abstract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MakeSound</a:t>
            </a:r>
            <a:r>
              <a:rPr lang="en-US" sz="11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/>
            </a:r>
            <a:br>
              <a:rPr lang="en-US" sz="1100" dirty="0"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>
                <a:latin typeface="Consolas" panose="020B0609020204030204" pitchFamily="49" charset="0"/>
              </a:rPr>
              <a:t> :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MakeSound</a:t>
            </a:r>
            <a:r>
              <a:rPr lang="en-US" sz="11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{ 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   </a:t>
            </a:r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100" dirty="0" err="1"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100" dirty="0"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"Dog barks"</a:t>
            </a:r>
            <a:r>
              <a:rPr lang="en-US" sz="1100" dirty="0">
                <a:latin typeface="Consolas" panose="020B0609020204030204" pitchFamily="49" charset="0"/>
              </a:rPr>
              <a:t>); 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5518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override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0700" y="1177787"/>
            <a:ext cx="3990637" cy="1741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слово 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override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в C# используется для переопределения виртуальных методов и свойств объявленных в базовом классе.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Оно позволяет изменить поведение базового члена в производном классе, сохраняя полиморфизм. 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4511337" y="1177787"/>
            <a:ext cx="4632663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en-US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Абстрактный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метод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 — </a:t>
            </a:r>
            <a:r>
              <a:rPr lang="en-US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без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реализации</a:t>
            </a:r>
            <a:endParaRPr lang="en-US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/>
            </a:r>
            <a:br>
              <a:rPr lang="en-US" sz="1100" dirty="0"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>
                <a:latin typeface="Consolas" panose="020B0609020204030204" pitchFamily="49" charset="0"/>
              </a:rPr>
              <a:t> :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override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1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{  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    </a:t>
            </a:r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100" dirty="0" err="1"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100" dirty="0"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"Dog barks"</a:t>
            </a:r>
            <a:r>
              <a:rPr lang="en-US" sz="1100" dirty="0">
                <a:latin typeface="Consolas" panose="020B0609020204030204" pitchFamily="49" charset="0"/>
              </a:rPr>
              <a:t>);  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0096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Вопросы, на которые отвечает абстракция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528090"/>
            <a:ext cx="7828976" cy="112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Итого: </a:t>
            </a: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Абстракция отвечает на вопрос «что делать?», но абстракция не отвечает на вопрос «как?».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Font typeface="Arial"/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Какое поведение должно быть определено у объекта наследуемого типа.</a:t>
            </a:r>
          </a:p>
        </p:txBody>
      </p:sp>
    </p:spTree>
    <p:extLst>
      <p:ext uri="{BB962C8B-B14F-4D97-AF65-F5344CB8AC3E}">
        <p14:creationId xmlns:p14="http://schemas.microsoft.com/office/powerpoint/2010/main" val="315518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Решение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0" y="1009925"/>
            <a:ext cx="8239853" cy="334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Абстракция.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 Описать абстрактный класс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Animal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 Добавить поле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 Добавить неабстрактный метод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GetName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1.3 Добавить абстрактный метод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MakeSound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 Описать интерфейсы 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2.1 Описать интерфейс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IFlying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2.1.1 Добавить метод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Fly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(лететь)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2.2	Описать интерфейс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IWalking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2.2.1 Добавить метод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Walk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(ходить)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2.3 Описать интерфейс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ISwiming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2.3.1 Добавить метод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Swim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(плавать)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2.4 При желании добавить свойства: крылья(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wings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), ноги(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legs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), (плавники)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fins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961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Решение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0" y="1009925"/>
            <a:ext cx="8239853" cy="1578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 Описать классы с наследованием от необходимых интерфейсов: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3.1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Cat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3.2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Eagle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3.3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Fish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3.4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Duck</a:t>
            </a:r>
            <a:endParaRPr lang="en-US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3.5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Создать массив объектов классов из п.3.1 – 3.4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0961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Полиморфизм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247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 txBox="1"/>
          <p:nvPr/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Проверить, идет ли запись</a:t>
            </a:r>
            <a:endParaRPr sz="2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33"/>
          <p:cNvSpPr txBox="1"/>
          <p:nvPr/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Напишите 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«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»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 чат, если меня слышно и видно</a:t>
            </a:r>
            <a:endParaRPr sz="35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3"/>
          <p:cNvPicPr preferRelativeResize="0"/>
          <p:nvPr/>
        </p:nvPicPr>
        <p:blipFill rotWithShape="1">
          <a:blip r:embed="rId5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полиморфизм?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612774" y="1009926"/>
            <a:ext cx="3121026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Полиморфизм</a:t>
            </a:r>
            <a:r>
              <a:rPr lang="ru-RU" dirty="0" smtClean="0"/>
              <a:t> </a:t>
            </a:r>
            <a:r>
              <a:rPr lang="ru-RU" dirty="0"/>
              <a:t>– это способность программы идентично использовать объекты с одинаковым интерфейсом без информации о конкретном типе этого объекта. </a:t>
            </a:r>
            <a:endParaRPr lang="ru-RU" dirty="0" smtClean="0"/>
          </a:p>
          <a:p>
            <a:endParaRPr lang="en-US" dirty="0" smtClean="0"/>
          </a:p>
          <a:p>
            <a:r>
              <a:rPr lang="ru-RU" b="1" dirty="0" smtClean="0"/>
              <a:t>Формы полиморфизма</a:t>
            </a:r>
            <a:r>
              <a:rPr lang="en-US" b="1" dirty="0" smtClean="0"/>
              <a:t>:</a:t>
            </a:r>
          </a:p>
          <a:p>
            <a:pPr marL="228600" indent="-228600">
              <a:buAutoNum type="arabicPeriod"/>
            </a:pPr>
            <a:r>
              <a:rPr lang="ru-RU" dirty="0" smtClean="0"/>
              <a:t>Полиморфизм подтипов.</a:t>
            </a:r>
          </a:p>
          <a:p>
            <a:pPr marL="228600" indent="-228600">
              <a:buAutoNum type="arabicPeriod"/>
            </a:pPr>
            <a:r>
              <a:rPr lang="ru-RU" dirty="0" smtClean="0"/>
              <a:t>Параметрический полиморфизм.</a:t>
            </a:r>
          </a:p>
          <a:p>
            <a:pPr marL="228600" indent="-228600">
              <a:buFont typeface="Arial"/>
              <a:buAutoNum type="arabicPeriod"/>
            </a:pPr>
            <a:r>
              <a:rPr lang="ru-RU" dirty="0" smtClean="0"/>
              <a:t>Полиморфизм </a:t>
            </a:r>
            <a:r>
              <a:rPr lang="en-US" dirty="0" smtClean="0"/>
              <a:t>ad hoc</a:t>
            </a:r>
            <a:r>
              <a:rPr lang="ru-RU" dirty="0" smtClean="0"/>
              <a:t> («специально для этого»)</a:t>
            </a:r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Полиморфизм в Java на собеседовании - 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4595700" y="1009925"/>
            <a:ext cx="40403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Полиморфизм(в биологии)</a:t>
            </a:r>
            <a:r>
              <a:rPr lang="ru-RU" dirty="0" smtClean="0"/>
              <a:t> </a:t>
            </a:r>
            <a:r>
              <a:rPr lang="ru-RU" dirty="0"/>
              <a:t>– </a:t>
            </a:r>
            <a:r>
              <a:rPr lang="ru-RU" dirty="0" smtClean="0"/>
              <a:t>существование в пределах одного вида несколько четко морфологически отличающихся форм. 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700" y="1907339"/>
            <a:ext cx="3743643" cy="248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41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Полиморфизм подтипов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418600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Полиморфизм подтипов</a:t>
            </a:r>
            <a:r>
              <a:rPr lang="ru-RU" dirty="0" smtClean="0"/>
              <a:t> (</a:t>
            </a:r>
            <a:r>
              <a:rPr lang="ru-RU" dirty="0" err="1" smtClean="0"/>
              <a:t>subtype</a:t>
            </a:r>
            <a:r>
              <a:rPr lang="ru-RU" dirty="0" smtClean="0"/>
              <a:t> </a:t>
            </a:r>
            <a:r>
              <a:rPr lang="ru-RU" dirty="0" err="1" smtClean="0"/>
              <a:t>polymorphism</a:t>
            </a:r>
            <a:r>
              <a:rPr lang="ru-RU" dirty="0" smtClean="0"/>
              <a:t>) — это форма полиморфизма, которая возникает, когда один и тот же интерфейс или базовый класс может быть использован для работы с объектами разных типов (подтипов). Это классический вид полиморфизма, связанный с объектно-ориентированным программированием, где подтипы наследуют поведение от базового типа.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0" y="980217"/>
            <a:ext cx="3663951" cy="317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Параметрический 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413878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Параметрический полиморфизм</a:t>
            </a:r>
            <a:r>
              <a:rPr lang="ru-RU" dirty="0" smtClean="0"/>
              <a:t> — это форма полиморфизма, при которой функции, методы или классы могут работать с разными типами данных, но без привязки к конкретному типу на этапе написания кода. Вместо этого тип задаётся как параметр и определяется при использовании функции или создания экземпляра класса.</a:t>
            </a:r>
            <a:endParaRPr lang="en-US" dirty="0" smtClean="0"/>
          </a:p>
          <a:p>
            <a:endParaRPr lang="en-US" dirty="0" smtClean="0"/>
          </a:p>
          <a:p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List</a:t>
            </a:r>
            <a:r>
              <a:rPr lang="en-US" sz="1100" dirty="0">
                <a:latin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100" dirty="0">
                <a:latin typeface="Consolas" panose="020B0609020204030204" pitchFamily="49" charset="0"/>
              </a:rPr>
              <a:t>&gt;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strings</a:t>
            </a:r>
            <a:r>
              <a:rPr lang="en-US" sz="1100" dirty="0">
                <a:latin typeface="Consolas" panose="020B0609020204030204" pitchFamily="49" charset="0"/>
              </a:rPr>
              <a:t> =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List</a:t>
            </a:r>
            <a:r>
              <a:rPr lang="en-US" sz="1100" dirty="0">
                <a:latin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100" dirty="0">
                <a:latin typeface="Consolas" panose="020B0609020204030204" pitchFamily="49" charset="0"/>
              </a:rPr>
              <a:t>&gt;();</a:t>
            </a:r>
          </a:p>
          <a:p>
            <a:r>
              <a:rPr lang="en-US" sz="1100" dirty="0">
                <a:latin typeface="Consolas" panose="020B0609020204030204" pitchFamily="49" charset="0"/>
              </a:rPr>
              <a:t/>
            </a:r>
            <a:br>
              <a:rPr lang="en-US" sz="1100" dirty="0"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List</a:t>
            </a:r>
            <a:r>
              <a:rPr lang="en-US" sz="1100" dirty="0">
                <a:latin typeface="Consolas" panose="020B0609020204030204" pitchFamily="49" charset="0"/>
              </a:rPr>
              <a:t>&lt;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100" dirty="0">
                <a:latin typeface="Consolas" panose="020B0609020204030204" pitchFamily="49" charset="0"/>
              </a:rPr>
              <a:t>&gt; </a:t>
            </a:r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ints</a:t>
            </a:r>
            <a:r>
              <a:rPr lang="en-US" sz="1100" dirty="0">
                <a:latin typeface="Consolas" panose="020B0609020204030204" pitchFamily="49" charset="0"/>
              </a:rPr>
              <a:t> =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List</a:t>
            </a:r>
            <a:r>
              <a:rPr lang="en-US" sz="1100" dirty="0">
                <a:latin typeface="Consolas" panose="020B0609020204030204" pitchFamily="49" charset="0"/>
              </a:rPr>
              <a:t>&lt;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100" dirty="0">
                <a:latin typeface="Consolas" panose="020B0609020204030204" pitchFamily="49" charset="0"/>
              </a:rPr>
              <a:t>&gt;();</a:t>
            </a:r>
          </a:p>
        </p:txBody>
      </p:sp>
      <p:sp>
        <p:nvSpPr>
          <p:cNvPr id="2050" name="AutoShape 2" descr="Generic Cup – ProgrammerHumor.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52" name="AutoShape 4" descr="Generic Cup – ProgrammerHumor.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47061" y="1103267"/>
            <a:ext cx="3189214" cy="342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dirty="0" smtClean="0"/>
              <a:t>Ad hoc </a:t>
            </a:r>
            <a:r>
              <a:rPr lang="ru-RU" sz="2800" dirty="0" smtClean="0"/>
              <a:t>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40405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 smtClean="0"/>
              <a:t>Ad</a:t>
            </a:r>
            <a:r>
              <a:rPr lang="ru-RU" b="1" dirty="0" smtClean="0"/>
              <a:t> </a:t>
            </a:r>
            <a:r>
              <a:rPr lang="ru-RU" b="1" dirty="0" err="1" smtClean="0"/>
              <a:t>hoc</a:t>
            </a:r>
            <a:r>
              <a:rPr lang="ru-RU" b="1" dirty="0" smtClean="0"/>
              <a:t> полиморфизм</a:t>
            </a:r>
            <a:r>
              <a:rPr lang="ru-RU" dirty="0" smtClean="0"/>
              <a:t> (или </a:t>
            </a:r>
            <a:r>
              <a:rPr lang="ru-RU" b="1" dirty="0" smtClean="0"/>
              <a:t>специализированный полиморфизм</a:t>
            </a:r>
            <a:r>
              <a:rPr lang="ru-RU" dirty="0" smtClean="0"/>
              <a:t>) — это форма полиморфизма, при которой функции, методы или операторы могут иметь разные реализации в зависимости от типов аргументов, переданных им.</a:t>
            </a:r>
            <a:endParaRPr lang="ru-RU" dirty="0"/>
          </a:p>
        </p:txBody>
      </p:sp>
      <p:pic>
        <p:nvPicPr>
          <p:cNvPr id="4098" name="Picture 2" descr="Polymorphism — Jason Coelh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2993" y="2729783"/>
            <a:ext cx="4871409" cy="1795424"/>
          </a:xfrm>
          <a:prstGeom prst="rect">
            <a:avLst/>
          </a:prstGeom>
          <a:noFill/>
        </p:spPr>
      </p:pic>
      <p:sp>
        <p:nvSpPr>
          <p:cNvPr id="2" name="Прямоугольник 1"/>
          <p:cNvSpPr/>
          <p:nvPr/>
        </p:nvSpPr>
        <p:spPr>
          <a:xfrm>
            <a:off x="4748574" y="1009925"/>
            <a:ext cx="39422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267F99"/>
                </a:solidFill>
                <a:latin typeface="Consolas" panose="020B0609020204030204" pitchFamily="49" charset="0"/>
              </a:rPr>
              <a:t>AdHoc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decimal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95E26"/>
                </a:solidFill>
                <a:latin typeface="Consolas" panose="020B0609020204030204" pitchFamily="49" charset="0"/>
              </a:rPr>
              <a:t>Add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decimal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decimal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</a:t>
            </a:r>
            <a:r>
              <a:rPr lang="en-US" sz="12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sz="1200" dirty="0">
                <a:latin typeface="Consolas" panose="020B0609020204030204" pitchFamily="49" charset="0"/>
              </a:rPr>
              <a:t> +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/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95E26"/>
                </a:solidFill>
                <a:latin typeface="Consolas" panose="020B0609020204030204" pitchFamily="49" charset="0"/>
              </a:rPr>
              <a:t>Add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</a:t>
            </a:r>
            <a:r>
              <a:rPr lang="en-US" sz="12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sz="1200" dirty="0">
                <a:latin typeface="Consolas" panose="020B0609020204030204" pitchFamily="49" charset="0"/>
              </a:rPr>
              <a:t> +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virtual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0" y="1139687"/>
            <a:ext cx="3797025" cy="2074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virtual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может применяться для:</a:t>
            </a:r>
          </a:p>
          <a:p>
            <a:pPr lvl="0" indent="-342900">
              <a:lnSpc>
                <a:spcPct val="115000"/>
              </a:lnSpc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Методов</a:t>
            </a:r>
          </a:p>
          <a:p>
            <a:pPr lvl="0" indent="-342900">
              <a:lnSpc>
                <a:spcPct val="115000"/>
              </a:lnSpc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Свойств</a:t>
            </a:r>
          </a:p>
          <a:p>
            <a:pPr lvl="0" indent="-342900">
              <a:lnSpc>
                <a:spcPct val="115000"/>
              </a:lnSpc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Событий</a:t>
            </a:r>
          </a:p>
          <a:p>
            <a:pPr lvl="0" indent="-342900">
              <a:lnSpc>
                <a:spcPct val="115000"/>
              </a:lnSpc>
            </a:pPr>
            <a:r>
              <a:rPr lang="en-US" dirty="0" smtClean="0">
                <a:solidFill>
                  <a:srgbClr val="0000FF"/>
                </a:solidFill>
                <a:latin typeface="Consolas"/>
              </a:rPr>
              <a:t>virtual</a:t>
            </a:r>
            <a:r>
              <a:rPr lang="en-US" dirty="0" smtClean="0">
                <a:latin typeface="Consolas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позволяет иметь реализацию в методе/свойстве по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умолчанию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 переопределять ее в дочерних классах. 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527550" y="1009925"/>
            <a:ext cx="41633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"Animal"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/>
            </a:r>
            <a:b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virtual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{  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1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"Animal makes a sound"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);  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: </a:t>
            </a:r>
            <a:r>
              <a:rPr lang="en-US" sz="1100" dirty="0" smtClean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100" dirty="0" smtClean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smtClean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    {  </a:t>
            </a:r>
          </a:p>
          <a:p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1100" dirty="0" err="1" smtClean="0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100" dirty="0" err="1" smtClean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 smtClean="0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"Dog barks"</a:t>
            </a:r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);  </a:t>
            </a:r>
          </a:p>
          <a:p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en-US" sz="1100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94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override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49" y="1120768"/>
            <a:ext cx="3623709" cy="200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слово 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override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в C# используется для переопределения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виртуальных методов и свойств объявленных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 базовом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классе.</a:t>
            </a:r>
            <a:endParaRPr lang="en-US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Оно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позволяет изменить поведение базового члена в производном классе, сохраняя полиморфизм.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24258" y="1120768"/>
            <a:ext cx="466405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en-US" sz="11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(); 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ru-RU" sz="1100" dirty="0">
                <a:solidFill>
                  <a:srgbClr val="008000"/>
                </a:solidFill>
                <a:latin typeface="Consolas" panose="020B0609020204030204" pitchFamily="49" charset="0"/>
              </a:rPr>
              <a:t>Выведет </a:t>
            </a:r>
            <a:r>
              <a:rPr lang="en-US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Animal.Speak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();</a:t>
            </a:r>
            <a:endParaRPr lang="en-US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/>
            </a:r>
            <a:b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(); 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ru-RU" sz="1100" dirty="0">
                <a:solidFill>
                  <a:srgbClr val="008000"/>
                </a:solidFill>
                <a:latin typeface="Consolas" panose="020B0609020204030204" pitchFamily="49" charset="0"/>
              </a:rPr>
              <a:t>Выведет </a:t>
            </a:r>
            <a:r>
              <a:rPr lang="en-US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Dog.Speak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();</a:t>
            </a:r>
            <a:endParaRPr lang="en-US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/>
            </a:r>
            <a:b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"Animal"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/>
            </a:r>
            <a:b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virtual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{  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1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"Animal makes a sound"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);  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: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{  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1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"Dog barks"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);  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4899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570733" y="1296697"/>
            <a:ext cx="4163853" cy="3108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dirty="0" smtClean="0">
                <a:solidFill>
                  <a:srgbClr val="0000FF"/>
                </a:solidFill>
                <a:latin typeface="Consolas"/>
                <a:hlinkClick r:id="rId3"/>
              </a:rPr>
              <a:t>new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</a:t>
            </a: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не переопределяет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, а </a:t>
            </a: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скрывает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метод базового класса в производном классе. 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ru-RU" dirty="0" smtClean="0"/>
              <a:t>Поведение определяется </a:t>
            </a:r>
            <a:r>
              <a:rPr lang="ru-RU" b="1" dirty="0" smtClean="0"/>
              <a:t>типом переменной(ссылки)</a:t>
            </a:r>
            <a:r>
              <a:rPr lang="ru-RU" dirty="0" smtClean="0"/>
              <a:t>, а </a:t>
            </a:r>
            <a:r>
              <a:rPr lang="ru-RU" b="1" dirty="0" smtClean="0"/>
              <a:t>не типом объекта </a:t>
            </a:r>
            <a:r>
              <a:rPr lang="en-US" dirty="0" smtClean="0"/>
              <a:t>(</a:t>
            </a:r>
            <a:r>
              <a:rPr lang="ru-RU" dirty="0" smtClean="0"/>
              <a:t>нарушается </a:t>
            </a:r>
            <a:r>
              <a:rPr lang="ru-RU" dirty="0" err="1" smtClean="0"/>
              <a:t>полифморфизм</a:t>
            </a:r>
            <a:r>
              <a:rPr lang="en-US" dirty="0" smtClean="0"/>
              <a:t>).</a:t>
            </a:r>
            <a:endParaRPr lang="ru-RU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endParaRPr lang="ru-RU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ru-RU" dirty="0" smtClean="0"/>
              <a:t>Зачем нужен </a:t>
            </a:r>
            <a:r>
              <a:rPr lang="en-US" dirty="0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dirty="0" smtClean="0"/>
              <a:t>?</a:t>
            </a:r>
            <a:endParaRPr lang="ru-RU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ru-RU" dirty="0" smtClean="0"/>
              <a:t>Чтобы </a:t>
            </a:r>
            <a:r>
              <a:rPr lang="ru-RU" b="1" dirty="0" smtClean="0"/>
              <a:t>явно указать</a:t>
            </a:r>
            <a:r>
              <a:rPr lang="ru-RU" dirty="0" smtClean="0"/>
              <a:t>, что </a:t>
            </a:r>
            <a:r>
              <a:rPr lang="ru-RU" b="1" dirty="0" smtClean="0"/>
              <a:t>намеренно</a:t>
            </a:r>
            <a:r>
              <a:rPr lang="ru-RU" dirty="0" smtClean="0"/>
              <a:t> скрывается член базового класса</a:t>
            </a:r>
            <a:r>
              <a:rPr lang="en-US" dirty="0" smtClean="0"/>
              <a:t>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endParaRPr lang="en-US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ru-RU" dirty="0" smtClean="0"/>
              <a:t>В большинстве случаев скрытие может привести к неожиданным последствиям, поэтому к нему нужно </a:t>
            </a:r>
            <a:r>
              <a:rPr lang="ru-RU" b="1" i="1" dirty="0" smtClean="0"/>
              <a:t>относиться с осторожностью</a:t>
            </a:r>
            <a:r>
              <a:rPr lang="ru-RU" dirty="0" smtClean="0"/>
              <a:t>. </a:t>
            </a:r>
            <a:endParaRPr lang="en-US" dirty="0" smtClean="0"/>
          </a:p>
        </p:txBody>
      </p:sp>
      <p:sp>
        <p:nvSpPr>
          <p:cNvPr id="9" name="Прямоугольник 8"/>
          <p:cNvSpPr/>
          <p:nvPr/>
        </p:nvSpPr>
        <p:spPr>
          <a:xfrm>
            <a:off x="6170667" y="2337429"/>
            <a:ext cx="2807637" cy="60016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ru-RU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Метод из базового класса вызывается, если переменная объявлена как </a:t>
            </a:r>
            <a:r>
              <a:rPr lang="ru-RU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Base</a:t>
            </a:r>
            <a:r>
              <a:rPr lang="ru-RU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даже если объект фактически </a:t>
            </a:r>
            <a:r>
              <a:rPr lang="ru-RU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Derived</a:t>
            </a:r>
            <a:endParaRPr lang="ru-RU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906462" y="1314142"/>
            <a:ext cx="398592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Animal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001080"/>
                </a:solidFill>
                <a:latin typeface="Consolas"/>
              </a:rPr>
              <a:t>animal</a:t>
            </a:r>
            <a:r>
              <a:rPr lang="en-US" sz="1200" dirty="0" smtClean="0">
                <a:latin typeface="Consolas"/>
              </a:rPr>
              <a:t> =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Dog</a:t>
            </a:r>
            <a:r>
              <a:rPr lang="en-US" sz="1200" dirty="0" smtClean="0">
                <a:latin typeface="Consolas"/>
              </a:rPr>
              <a:t>();</a:t>
            </a:r>
          </a:p>
          <a:p>
            <a:r>
              <a:rPr lang="en-US" sz="1200" dirty="0" err="1" smtClean="0">
                <a:solidFill>
                  <a:srgbClr val="001080"/>
                </a:solidFill>
                <a:latin typeface="Consolas"/>
              </a:rPr>
              <a:t>animal</a:t>
            </a:r>
            <a:r>
              <a:rPr lang="en-US" sz="1200" dirty="0" err="1" smtClean="0">
                <a:latin typeface="Consolas"/>
              </a:rPr>
              <a:t>.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Speak</a:t>
            </a:r>
            <a:r>
              <a:rPr lang="en-US" sz="1200" dirty="0" smtClean="0">
                <a:latin typeface="Consolas"/>
              </a:rPr>
              <a:t>(); </a:t>
            </a:r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// 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Выведет: </a:t>
            </a:r>
            <a:r>
              <a:rPr lang="en-US" sz="1200" dirty="0" err="1" smtClean="0">
                <a:solidFill>
                  <a:srgbClr val="008000"/>
                </a:solidFill>
                <a:latin typeface="Consolas"/>
              </a:rPr>
              <a:t>Animal.Speak</a:t>
            </a:r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()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Dog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animal2</a:t>
            </a:r>
            <a:r>
              <a:rPr lang="en-US" sz="1200" dirty="0" smtClean="0">
                <a:latin typeface="Consolas"/>
              </a:rPr>
              <a:t> =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Dog</a:t>
            </a:r>
            <a:r>
              <a:rPr lang="en-US" sz="1200" dirty="0" smtClean="0">
                <a:latin typeface="Consolas"/>
              </a:rPr>
              <a:t>();</a:t>
            </a:r>
          </a:p>
          <a:p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animal2</a:t>
            </a:r>
            <a:r>
              <a:rPr lang="en-US" sz="1200" dirty="0" smtClean="0">
                <a:latin typeface="Consolas"/>
              </a:rPr>
              <a:t>.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Speak</a:t>
            </a:r>
            <a:r>
              <a:rPr lang="en-US" sz="1200" dirty="0" smtClean="0">
                <a:latin typeface="Consolas"/>
              </a:rPr>
              <a:t>(); </a:t>
            </a:r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// 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Выведет: </a:t>
            </a:r>
            <a:r>
              <a:rPr lang="en-US" sz="1200" dirty="0" err="1" smtClean="0">
                <a:solidFill>
                  <a:srgbClr val="008000"/>
                </a:solidFill>
                <a:latin typeface="Consolas"/>
              </a:rPr>
              <a:t>Dog.Speak</a:t>
            </a:r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()    </a:t>
            </a:r>
            <a:endParaRPr lang="en-US" sz="1200" dirty="0" smtClean="0">
              <a:latin typeface="Consolas"/>
            </a:endParaRPr>
          </a:p>
          <a:p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Speak</a:t>
            </a:r>
            <a:r>
              <a:rPr lang="en-US" sz="1200" dirty="0" smtClean="0">
                <a:latin typeface="Consolas"/>
              </a:rPr>
              <a:t>() =&gt;</a:t>
            </a:r>
          </a:p>
          <a:p>
            <a:r>
              <a:rPr lang="en-US" sz="1200" dirty="0" smtClean="0">
                <a:latin typeface="Consolas"/>
              </a:rPr>
              <a:t>        </a:t>
            </a:r>
            <a:r>
              <a:rPr lang="en-US" sz="1200" dirty="0" err="1" smtClean="0">
                <a:solidFill>
                  <a:srgbClr val="001080"/>
                </a:solidFill>
                <a:latin typeface="Consolas"/>
              </a:rPr>
              <a:t>Console</a:t>
            </a:r>
            <a:r>
              <a:rPr lang="en-US" sz="1200" dirty="0" err="1" smtClean="0">
                <a:latin typeface="Consolas"/>
              </a:rPr>
              <a:t>.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WriteLine</a:t>
            </a:r>
            <a:r>
              <a:rPr lang="en-US" sz="1200" dirty="0" smtClean="0">
                <a:latin typeface="Consolas"/>
              </a:rPr>
              <a:t>(</a:t>
            </a:r>
            <a:r>
              <a:rPr lang="en-US" sz="1200" dirty="0" smtClean="0">
                <a:solidFill>
                  <a:srgbClr val="A31515"/>
                </a:solidFill>
                <a:latin typeface="Consolas"/>
              </a:rPr>
              <a:t>"Animal speaks"</a:t>
            </a:r>
            <a:r>
              <a:rPr lang="en-US" sz="1200" dirty="0" smtClean="0">
                <a:latin typeface="Consolas"/>
              </a:rPr>
              <a:t>);</a:t>
            </a:r>
          </a:p>
          <a:p>
            <a:r>
              <a:rPr lang="en-US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Dog</a:t>
            </a:r>
            <a:r>
              <a:rPr lang="en-US" sz="1200" dirty="0" smtClean="0">
                <a:latin typeface="Consolas"/>
              </a:rPr>
              <a:t> :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FF0000"/>
                </a:solidFill>
                <a:latin typeface="Consolas"/>
              </a:rPr>
              <a:t>new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Speak</a:t>
            </a:r>
            <a:r>
              <a:rPr lang="en-US" sz="1200" dirty="0" smtClean="0">
                <a:latin typeface="Consolas"/>
              </a:rPr>
              <a:t>() =&gt;</a:t>
            </a:r>
          </a:p>
          <a:p>
            <a:r>
              <a:rPr lang="en-US" sz="1200" dirty="0" smtClean="0">
                <a:latin typeface="Consolas"/>
              </a:rPr>
              <a:t>        </a:t>
            </a:r>
            <a:r>
              <a:rPr lang="en-US" sz="1200" dirty="0" err="1" smtClean="0">
                <a:solidFill>
                  <a:srgbClr val="001080"/>
                </a:solidFill>
                <a:latin typeface="Consolas"/>
              </a:rPr>
              <a:t>Console</a:t>
            </a:r>
            <a:r>
              <a:rPr lang="en-US" sz="1200" dirty="0" err="1" smtClean="0">
                <a:latin typeface="Consolas"/>
              </a:rPr>
              <a:t>.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WriteLine</a:t>
            </a:r>
            <a:r>
              <a:rPr lang="en-US" sz="1200" dirty="0" smtClean="0">
                <a:latin typeface="Consolas"/>
              </a:rPr>
              <a:t>(</a:t>
            </a:r>
            <a:r>
              <a:rPr lang="en-US" sz="1200" dirty="0" smtClean="0">
                <a:solidFill>
                  <a:srgbClr val="A31515"/>
                </a:solidFill>
                <a:latin typeface="Consolas"/>
              </a:rPr>
              <a:t>"Dog barks"</a:t>
            </a:r>
            <a:r>
              <a:rPr lang="en-US" sz="1200" dirty="0" smtClean="0">
                <a:latin typeface="Consolas"/>
              </a:rPr>
              <a:t>);</a:t>
            </a:r>
          </a:p>
          <a:p>
            <a:r>
              <a:rPr lang="en-US" sz="1200" dirty="0" smtClean="0">
                <a:latin typeface="Consolas"/>
              </a:rPr>
              <a:t>}</a:t>
            </a:r>
            <a:endParaRPr lang="en-US" sz="12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21399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Полиморфизм в действии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4451" y="1227383"/>
            <a:ext cx="4056527" cy="270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Прямоугольник 6"/>
          <p:cNvSpPr/>
          <p:nvPr/>
        </p:nvSpPr>
        <p:spPr>
          <a:xfrm>
            <a:off x="506295" y="1293503"/>
            <a:ext cx="404115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Благодаря использованию полиморфизма, мы можем обращаться ко всем объектам, используя один и тот же интерфейс.</a:t>
            </a:r>
          </a:p>
          <a:p>
            <a:endParaRPr lang="ru-RU" dirty="0" smtClean="0"/>
          </a:p>
          <a:p>
            <a:r>
              <a:rPr lang="ru-RU" dirty="0" smtClean="0"/>
              <a:t>Пример:</a:t>
            </a:r>
          </a:p>
          <a:p>
            <a:r>
              <a:rPr lang="ru-RU" dirty="0" smtClean="0"/>
              <a:t>Допустим у меня есть массив фигур, которые нужно нарисовать, используя декартовы координаты:</a:t>
            </a:r>
            <a:endParaRPr lang="en-US" dirty="0" smtClean="0"/>
          </a:p>
          <a:p>
            <a:endParaRPr lang="ru-RU" dirty="0" smtClean="0"/>
          </a:p>
          <a:p>
            <a:r>
              <a:rPr lang="en-US" sz="1200" dirty="0" err="1">
                <a:solidFill>
                  <a:srgbClr val="AF00DB"/>
                </a:solidFill>
                <a:latin typeface="Consolas" panose="020B0609020204030204" pitchFamily="49" charset="0"/>
              </a:rPr>
              <a:t>foreach</a:t>
            </a:r>
            <a:r>
              <a:rPr lang="en-US" sz="1200" dirty="0">
                <a:latin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shape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F00DB"/>
                </a:solidFill>
                <a:latin typeface="Consolas" panose="020B0609020204030204" pitchFamily="49" charset="0"/>
              </a:rPr>
              <a:t>in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shapes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shape</a:t>
            </a:r>
            <a:r>
              <a:rPr lang="en-US" sz="1200" dirty="0" err="1"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Для любителей видеоигр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0701" y="1177785"/>
            <a:ext cx="4714086" cy="2878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шутерах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довольно часто можно встретить смену оружия у игрока.</a:t>
            </a:r>
          </a:p>
          <a:p>
            <a:pPr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Допустим игрок выбирает оружие для персонажа игры,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кликая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на объект из списка.</a:t>
            </a:r>
          </a:p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Полиморфизм подразумевает, что объекты программно выглядят одинаково для объекта персонажа, так как реализуют один и тот же интерфейс(абстракция). </a:t>
            </a:r>
          </a:p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Смена оружия не влечет за собой внесения каких-либо изменений в код. Данное поведение и </a:t>
            </a:r>
            <a:r>
              <a:rPr lang="ru-RU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является проявлением полиморфизма.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48292" y="907884"/>
            <a:ext cx="2711153" cy="3851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7816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Вопросы, на которые отвечает 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72542" y="1305777"/>
            <a:ext cx="78491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Итого:</a:t>
            </a:r>
          </a:p>
          <a:p>
            <a:pPr marL="342900" indent="-342900">
              <a:buAutoNum type="arabicPeriod"/>
            </a:pPr>
            <a:r>
              <a:rPr lang="ru-RU" dirty="0" smtClean="0"/>
              <a:t>Я обращаюсь к объекту, не зная его внутренней реализации. </a:t>
            </a:r>
          </a:p>
          <a:p>
            <a:pPr marL="342900" indent="-342900">
              <a:buAutoNum type="arabicPeriod"/>
            </a:pPr>
            <a:r>
              <a:rPr lang="ru-RU" dirty="0" smtClean="0"/>
              <a:t>Код универсальный </a:t>
            </a:r>
            <a:r>
              <a:rPr lang="ru-RU" smtClean="0"/>
              <a:t>и сделает то, </a:t>
            </a:r>
            <a:r>
              <a:rPr lang="ru-RU" dirty="0" smtClean="0"/>
              <a:t>что нужно (при правильной реализации интерфейса).</a:t>
            </a:r>
          </a:p>
        </p:txBody>
      </p:sp>
    </p:spTree>
    <p:extLst>
      <p:ext uri="{BB962C8B-B14F-4D97-AF65-F5344CB8AC3E}">
        <p14:creationId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24575" y="2652575"/>
            <a:ext cx="1499100" cy="1815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/>
              <a:t>ООП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t="941" b="941"/>
          <a:stretch/>
        </p:blipFill>
        <p:spPr>
          <a:xfrm>
            <a:off x="1033167" y="2867584"/>
            <a:ext cx="1383000" cy="136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 smtClean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открытого урока</a:t>
            </a:r>
            <a:endParaRPr sz="1700" dirty="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248849" y="2988499"/>
            <a:ext cx="5308673" cy="136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dk1"/>
              </a:buClr>
              <a:buSzPct val="84615"/>
            </a:pPr>
            <a:r>
              <a:rPr lang="ru-RU" sz="1600" b="1" i="1" dirty="0">
                <a:solidFill>
                  <a:schemeClr val="dk1"/>
                </a:solidFill>
              </a:rPr>
              <a:t>Нилов Павел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endParaRPr lang="ru" sz="1300" i="1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 </a:t>
            </a: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курса C# </a:t>
            </a: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Professional, </a:t>
            </a:r>
            <a:r>
              <a:rPr lang="en-US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C# Basic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Контакты:t.me/@NilovPavel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983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Задачи по тематике полиморфизма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72542" y="1305777"/>
            <a:ext cx="784911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1. Описать класс </a:t>
            </a:r>
            <a:r>
              <a:rPr lang="ru-RU" dirty="0" err="1" smtClean="0"/>
              <a:t>Hitman</a:t>
            </a:r>
            <a:endParaRPr lang="ru-RU" dirty="0" smtClean="0"/>
          </a:p>
          <a:p>
            <a:r>
              <a:rPr lang="ru-RU" dirty="0" smtClean="0"/>
              <a:t>1.1 Добавить в класс </a:t>
            </a:r>
            <a:r>
              <a:rPr lang="ru-RU" dirty="0" err="1" smtClean="0"/>
              <a:t>Hitman</a:t>
            </a:r>
            <a:r>
              <a:rPr lang="ru-RU" dirty="0" smtClean="0"/>
              <a:t> поле </a:t>
            </a:r>
            <a:r>
              <a:rPr lang="ru-RU" dirty="0" err="1" smtClean="0"/>
              <a:t>c</a:t>
            </a:r>
            <a:r>
              <a:rPr lang="ru-RU" dirty="0" smtClean="0"/>
              <a:t> </a:t>
            </a:r>
            <a:r>
              <a:rPr lang="ru-RU" dirty="0" err="1" smtClean="0"/>
              <a:t>currentTool</a:t>
            </a:r>
            <a:r>
              <a:rPr lang="ru-RU" dirty="0" smtClean="0"/>
              <a:t> типа </a:t>
            </a:r>
            <a:r>
              <a:rPr lang="ru-RU" dirty="0" err="1" smtClean="0"/>
              <a:t>ITool</a:t>
            </a:r>
            <a:r>
              <a:rPr lang="ru-RU" dirty="0" smtClean="0"/>
              <a:t> (интерфейс)</a:t>
            </a:r>
          </a:p>
          <a:p>
            <a:r>
              <a:rPr lang="ru-RU" dirty="0" smtClean="0"/>
              <a:t>1.2 Добавить в класс </a:t>
            </a:r>
            <a:r>
              <a:rPr lang="ru-RU" dirty="0" err="1" smtClean="0"/>
              <a:t>Hitman</a:t>
            </a:r>
            <a:r>
              <a:rPr lang="ru-RU" dirty="0" smtClean="0"/>
              <a:t> поле и свойство </a:t>
            </a:r>
            <a:r>
              <a:rPr lang="ru-RU" dirty="0" err="1" smtClean="0"/>
              <a:t>currentClothSet</a:t>
            </a:r>
            <a:r>
              <a:rPr lang="ru-RU" dirty="0" smtClean="0"/>
              <a:t> типа </a:t>
            </a:r>
          </a:p>
          <a:p>
            <a:r>
              <a:rPr lang="ru-RU" dirty="0" err="1" smtClean="0"/>
              <a:t>ICloth</a:t>
            </a:r>
            <a:r>
              <a:rPr lang="en-US" dirty="0" smtClean="0"/>
              <a:t>S</a:t>
            </a:r>
            <a:r>
              <a:rPr lang="ru-RU" dirty="0" err="1" smtClean="0"/>
              <a:t>et</a:t>
            </a:r>
            <a:r>
              <a:rPr lang="ru-RU" dirty="0" smtClean="0"/>
              <a:t> (интерфейс)</a:t>
            </a:r>
          </a:p>
          <a:p>
            <a:r>
              <a:rPr lang="ru-RU" dirty="0" smtClean="0"/>
              <a:t>1.3 Добавить метод </a:t>
            </a:r>
            <a:r>
              <a:rPr lang="ru-RU" dirty="0" err="1" smtClean="0"/>
              <a:t>SetNextTools</a:t>
            </a:r>
            <a:r>
              <a:rPr lang="ru-RU" dirty="0" smtClean="0"/>
              <a:t>()</a:t>
            </a:r>
          </a:p>
          <a:p>
            <a:r>
              <a:rPr lang="ru-RU" dirty="0" smtClean="0"/>
              <a:t>1.4 Добавить метод </a:t>
            </a:r>
            <a:r>
              <a:rPr lang="ru-RU" dirty="0" err="1" smtClean="0"/>
              <a:t>ChangeClothes</a:t>
            </a:r>
            <a:r>
              <a:rPr lang="ru-RU" dirty="0" smtClean="0"/>
              <a:t>(</a:t>
            </a:r>
            <a:r>
              <a:rPr lang="ru-RU" dirty="0" err="1" smtClean="0"/>
              <a:t>IClothset</a:t>
            </a:r>
            <a:r>
              <a:rPr lang="ru-RU" dirty="0" smtClean="0"/>
              <a:t> </a:t>
            </a:r>
            <a:r>
              <a:rPr lang="ru-RU" dirty="0" err="1" smtClean="0"/>
              <a:t>clothSet</a:t>
            </a:r>
            <a:r>
              <a:rPr lang="ru-RU" dirty="0" smtClean="0"/>
              <a:t>)</a:t>
            </a:r>
          </a:p>
          <a:p>
            <a:r>
              <a:rPr lang="ru-RU" dirty="0" smtClean="0"/>
              <a:t>1.5 Добавить в класс </a:t>
            </a:r>
            <a:r>
              <a:rPr lang="ru-RU" dirty="0" err="1" smtClean="0"/>
              <a:t>Hitman</a:t>
            </a:r>
            <a:r>
              <a:rPr lang="ru-RU" dirty="0" smtClean="0"/>
              <a:t> поле </a:t>
            </a:r>
            <a:r>
              <a:rPr lang="ru-RU" dirty="0" err="1" smtClean="0"/>
              <a:t>allTools</a:t>
            </a:r>
            <a:r>
              <a:rPr lang="ru-RU" dirty="0" smtClean="0"/>
              <a:t> типа </a:t>
            </a:r>
            <a:r>
              <a:rPr lang="ru-RU" dirty="0" err="1" smtClean="0"/>
              <a:t>List</a:t>
            </a:r>
            <a:r>
              <a:rPr lang="ru-RU" dirty="0" smtClean="0"/>
              <a:t>&lt;</a:t>
            </a:r>
            <a:r>
              <a:rPr lang="ru-RU" dirty="0" err="1" smtClean="0"/>
              <a:t>ITool</a:t>
            </a:r>
            <a:r>
              <a:rPr lang="ru-RU" dirty="0" smtClean="0"/>
              <a:t>&gt;. + инициализировать</a:t>
            </a:r>
          </a:p>
          <a:p>
            <a:r>
              <a:rPr lang="ru-RU" dirty="0" smtClean="0"/>
              <a:t>1.6 Добавить в класс </a:t>
            </a:r>
            <a:r>
              <a:rPr lang="ru-RU" dirty="0" err="1" smtClean="0"/>
              <a:t>Hitman</a:t>
            </a:r>
            <a:r>
              <a:rPr lang="ru-RU" dirty="0" smtClean="0"/>
              <a:t> метод </a:t>
            </a:r>
            <a:r>
              <a:rPr lang="ru-RU" dirty="0" err="1" smtClean="0"/>
              <a:t>ShootViaCurrentTool</a:t>
            </a:r>
            <a:r>
              <a:rPr lang="ru-RU" dirty="0" smtClean="0"/>
              <a:t>()</a:t>
            </a:r>
          </a:p>
          <a:p>
            <a:r>
              <a:rPr lang="ru-RU" dirty="0" smtClean="0"/>
              <a:t>2. Описать интерфейсы</a:t>
            </a:r>
          </a:p>
          <a:p>
            <a:r>
              <a:rPr lang="ru-RU" dirty="0" smtClean="0"/>
              <a:t>2.1 Описать интерфейс </a:t>
            </a:r>
            <a:r>
              <a:rPr lang="ru-RU" dirty="0" err="1" smtClean="0"/>
              <a:t>ITool</a:t>
            </a:r>
            <a:endParaRPr lang="ru-RU" dirty="0" smtClean="0"/>
          </a:p>
          <a:p>
            <a:r>
              <a:rPr lang="ru-RU" dirty="0" smtClean="0"/>
              <a:t>2.1.1 Добавить метод </a:t>
            </a:r>
            <a:r>
              <a:rPr lang="ru-RU" dirty="0" err="1" smtClean="0"/>
              <a:t>Shoot</a:t>
            </a:r>
            <a:r>
              <a:rPr lang="ru-RU" dirty="0" smtClean="0"/>
              <a:t>() без реализации</a:t>
            </a:r>
          </a:p>
          <a:p>
            <a:r>
              <a:rPr lang="ru-RU" dirty="0" smtClean="0"/>
              <a:t>2.1.2 Создать &gt;=2 любых реализаций </a:t>
            </a:r>
            <a:r>
              <a:rPr lang="ru-RU" dirty="0" err="1" smtClean="0"/>
              <a:t>интерйейса</a:t>
            </a:r>
            <a:r>
              <a:rPr lang="ru-RU" dirty="0" smtClean="0"/>
              <a:t>.</a:t>
            </a:r>
          </a:p>
          <a:p>
            <a:r>
              <a:rPr lang="ru-RU" dirty="0" smtClean="0"/>
              <a:t>2.2 Описать интерфейс </a:t>
            </a:r>
            <a:r>
              <a:rPr lang="ru-RU" dirty="0" err="1" smtClean="0"/>
              <a:t>IClothset</a:t>
            </a:r>
            <a:endParaRPr lang="ru-RU" dirty="0" smtClean="0"/>
          </a:p>
          <a:p>
            <a:r>
              <a:rPr lang="ru-RU" dirty="0" smtClean="0"/>
              <a:t>2.2.1 При желании можно добавить пару методов</a:t>
            </a:r>
          </a:p>
          <a:p>
            <a:r>
              <a:rPr lang="ru-RU" dirty="0" smtClean="0"/>
              <a:t>2.2.2 Создать &gt;=2 любых реализаций </a:t>
            </a:r>
            <a:r>
              <a:rPr lang="ru-RU" dirty="0" err="1" smtClean="0"/>
              <a:t>интерйейса</a:t>
            </a:r>
            <a:r>
              <a:rPr lang="ru-RU" dirty="0" smtClean="0"/>
              <a:t>.</a:t>
            </a:r>
          </a:p>
        </p:txBody>
      </p:sp>
      <p:pic>
        <p:nvPicPr>
          <p:cNvPr id="1026" name="Picture 2" descr="Поддержка Feral | Hitman: Absolu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67574" y="1025351"/>
            <a:ext cx="1350727" cy="349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Задачи по тематике полиморфизма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80162" y="1138137"/>
            <a:ext cx="824473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3. Клиентский код:</a:t>
            </a:r>
          </a:p>
          <a:p>
            <a:r>
              <a:rPr lang="ru-RU" dirty="0" smtClean="0"/>
              <a:t>3.1 Создать экземпляр класса </a:t>
            </a:r>
            <a:r>
              <a:rPr lang="ru-RU" dirty="0" err="1" smtClean="0"/>
              <a:t>Hitman</a:t>
            </a:r>
            <a:endParaRPr lang="ru-RU" dirty="0" smtClean="0"/>
          </a:p>
          <a:p>
            <a:r>
              <a:rPr lang="ru-RU" dirty="0" smtClean="0"/>
              <a:t>3.2 Сменить оружие на любое другое. Если </a:t>
            </a:r>
            <a:r>
              <a:rPr lang="ru-RU" dirty="0" err="1" smtClean="0"/>
              <a:t>currentTool</a:t>
            </a:r>
            <a:r>
              <a:rPr lang="ru-RU" dirty="0" smtClean="0"/>
              <a:t> пустое, то задать ему начальное значение</a:t>
            </a:r>
          </a:p>
          <a:p>
            <a:r>
              <a:rPr lang="ru-RU" dirty="0" smtClean="0"/>
              <a:t>3.3 Создать экземпляр одежды</a:t>
            </a:r>
          </a:p>
          <a:p>
            <a:r>
              <a:rPr lang="ru-RU" dirty="0" smtClean="0"/>
              <a:t>3.4 Сменить комплект одежды на созданный в п.3.3</a:t>
            </a:r>
          </a:p>
          <a:p>
            <a:r>
              <a:rPr lang="ru-RU" dirty="0" smtClean="0"/>
              <a:t>3.5 Выстрелить текущим оружием</a:t>
            </a:r>
            <a:endParaRPr lang="ru-RU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34440" y="2836311"/>
            <a:ext cx="6833870" cy="1833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7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7492036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en-US" sz="6000" dirty="0" smtClean="0"/>
              <a:t>UML</a:t>
            </a:r>
            <a:r>
              <a:rPr lang="ru-RU" sz="6000" dirty="0" smtClean="0"/>
              <a:t> </a:t>
            </a:r>
            <a:r>
              <a:rPr lang="en-US" sz="6000" dirty="0" smtClean="0"/>
              <a:t>(</a:t>
            </a:r>
            <a:r>
              <a:rPr lang="ru-RU" sz="6000" dirty="0" smtClean="0"/>
              <a:t>бонус</a:t>
            </a:r>
            <a:r>
              <a:rPr lang="en-US" sz="6000" dirty="0" smtClean="0"/>
              <a:t>)</a:t>
            </a: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такое </a:t>
            </a:r>
            <a:r>
              <a:rPr lang="en-US" dirty="0" smtClean="0"/>
              <a:t>UML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86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endParaRPr lang="ru-RU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566321" y="1139686"/>
            <a:ext cx="28169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sz="1200" b="1" dirty="0" smtClean="0"/>
              <a:t>UML</a:t>
            </a:r>
            <a:r>
              <a:rPr lang="ru-RU" sz="1200" dirty="0" smtClean="0"/>
              <a:t>, или </a:t>
            </a:r>
            <a:r>
              <a:rPr lang="ru-RU" sz="1200" b="1" dirty="0" err="1" smtClean="0"/>
              <a:t>Unified</a:t>
            </a:r>
            <a:r>
              <a:rPr lang="ru-RU" sz="1200" b="1" dirty="0" smtClean="0"/>
              <a:t> </a:t>
            </a:r>
            <a:r>
              <a:rPr lang="ru-RU" sz="1200" b="1" dirty="0" err="1" smtClean="0"/>
              <a:t>Modeling</a:t>
            </a:r>
            <a:r>
              <a:rPr lang="ru-RU" sz="1200" b="1" dirty="0" smtClean="0"/>
              <a:t> </a:t>
            </a:r>
            <a:r>
              <a:rPr lang="ru-RU" sz="1200" b="1" dirty="0" err="1" smtClean="0"/>
              <a:t>Language</a:t>
            </a:r>
            <a:r>
              <a:rPr lang="ru-RU" sz="1200" dirty="0" smtClean="0"/>
              <a:t>, — это унифицированный язык моделирования. Его используют, чтобы создавать диаграммы и схемы для визуализации процессов и явлений.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200" dirty="0" smtClean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sz="1200" b="1" dirty="0" smtClean="0">
                <a:hlinkClick r:id="rId3"/>
              </a:rPr>
              <a:t>Диаграмма классов</a:t>
            </a:r>
            <a:r>
              <a:rPr lang="ru-RU" sz="1200" dirty="0" smtClean="0"/>
              <a:t> (</a:t>
            </a:r>
            <a:r>
              <a:rPr lang="ru-RU" sz="1200" dirty="0" smtClean="0">
                <a:hlinkClick r:id="rId4" tooltip="Английский язык"/>
              </a:rPr>
              <a:t>англ.</a:t>
            </a:r>
            <a:r>
              <a:rPr lang="ru-RU" sz="1200" dirty="0" smtClean="0"/>
              <a:t> </a:t>
            </a:r>
            <a:r>
              <a:rPr lang="ru-RU" sz="1200" i="1" dirty="0" err="1" smtClean="0"/>
              <a:t>class</a:t>
            </a:r>
            <a:r>
              <a:rPr lang="ru-RU" sz="1200" i="1" dirty="0" smtClean="0"/>
              <a:t> </a:t>
            </a:r>
            <a:r>
              <a:rPr lang="ru-RU" sz="1200" i="1" dirty="0" err="1" smtClean="0"/>
              <a:t>diagram</a:t>
            </a:r>
            <a:r>
              <a:rPr lang="ru-RU" sz="1200" dirty="0" smtClean="0"/>
              <a:t>) — структурная </a:t>
            </a:r>
            <a:r>
              <a:rPr lang="ru-RU" sz="1200" dirty="0" smtClean="0">
                <a:hlinkClick r:id="rId5" tooltip="Диаграмма (UML)"/>
              </a:rPr>
              <a:t>диаграмма</a:t>
            </a:r>
            <a:r>
              <a:rPr lang="ru-RU" sz="1200" dirty="0" smtClean="0"/>
              <a:t> языка моделирования </a:t>
            </a:r>
            <a:r>
              <a:rPr lang="ru-RU" sz="1200" dirty="0" smtClean="0">
                <a:hlinkClick r:id="rId6" tooltip="UML"/>
              </a:rPr>
              <a:t>UML</a:t>
            </a:r>
            <a:r>
              <a:rPr lang="ru-RU" sz="1200" dirty="0" smtClean="0"/>
              <a:t>, демонстрирующая общую структуру иерархии </a:t>
            </a:r>
            <a:r>
              <a:rPr lang="ru-RU" sz="1200" dirty="0" smtClean="0">
                <a:hlinkClick r:id="rId7" tooltip="Класс (программирование)"/>
              </a:rPr>
              <a:t>классов</a:t>
            </a:r>
            <a:r>
              <a:rPr lang="ru-RU" sz="1200" dirty="0" smtClean="0"/>
              <a:t> системы, их коопераций, </a:t>
            </a:r>
            <a:r>
              <a:rPr lang="ru-RU" sz="1200" dirty="0" smtClean="0">
                <a:hlinkClick r:id="rId8" tooltip="Поле класса"/>
              </a:rPr>
              <a:t>атрибутов</a:t>
            </a:r>
            <a:r>
              <a:rPr lang="ru-RU" sz="1200" dirty="0" smtClean="0"/>
              <a:t> (полей), </a:t>
            </a:r>
            <a:r>
              <a:rPr lang="ru-RU" sz="1200" dirty="0" smtClean="0">
                <a:hlinkClick r:id="rId9" tooltip="Метод (языки программирования)"/>
              </a:rPr>
              <a:t>методов</a:t>
            </a:r>
            <a:r>
              <a:rPr lang="ru-RU" sz="1200" dirty="0" smtClean="0"/>
              <a:t>, интерфейсов и взаимосвязей (отношений) между ними.</a:t>
            </a:r>
            <a:endParaRPr lang="ru-RU" altLang="ru-RU" sz="12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828941" y="1187450"/>
            <a:ext cx="4835634" cy="278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027484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Элементы диаграмм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86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endParaRPr lang="ru-RU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35841" y="1360666"/>
            <a:ext cx="24054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dirty="0" smtClean="0">
                <a:latin typeface="+mn-lt"/>
              </a:rPr>
              <a:t>Сущность класса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Сущность интерфейса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Отношение наследования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Отношение </a:t>
            </a:r>
            <a:r>
              <a:rPr lang="ru-RU" altLang="ru-RU" dirty="0" smtClean="0">
                <a:solidFill>
                  <a:schemeClr val="tx1"/>
                </a:solidFill>
              </a:rPr>
              <a:t>агрегации</a:t>
            </a:r>
            <a:endParaRPr lang="ru-RU" altLang="ru-RU" dirty="0" smtClean="0">
              <a:solidFill>
                <a:schemeClr val="tx1"/>
              </a:solidFill>
              <a:latin typeface="+mn-lt"/>
            </a:endParaRP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Отношение</a:t>
            </a:r>
            <a:r>
              <a:rPr lang="en-US" altLang="ru-RU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ru-RU" altLang="ru-RU" smtClean="0">
                <a:solidFill>
                  <a:schemeClr val="tx1"/>
                </a:solidFill>
              </a:rPr>
              <a:t>композиции</a:t>
            </a:r>
            <a:endParaRPr lang="ru-RU" altLang="ru-RU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62580" y="1139190"/>
            <a:ext cx="5992813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Овал 10"/>
          <p:cNvSpPr/>
          <p:nvPr/>
        </p:nvSpPr>
        <p:spPr>
          <a:xfrm>
            <a:off x="5204460" y="1074420"/>
            <a:ext cx="289560" cy="289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1</a:t>
            </a:r>
            <a:endParaRPr lang="ru-RU" dirty="0"/>
          </a:p>
        </p:txBody>
      </p:sp>
      <p:sp>
        <p:nvSpPr>
          <p:cNvPr id="12" name="Овал 11"/>
          <p:cNvSpPr/>
          <p:nvPr/>
        </p:nvSpPr>
        <p:spPr>
          <a:xfrm>
            <a:off x="8168640" y="106680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2</a:t>
            </a:r>
            <a:endParaRPr lang="ru-RU" dirty="0"/>
          </a:p>
        </p:txBody>
      </p:sp>
      <p:sp>
        <p:nvSpPr>
          <p:cNvPr id="13" name="Овал 12"/>
          <p:cNvSpPr/>
          <p:nvPr/>
        </p:nvSpPr>
        <p:spPr>
          <a:xfrm>
            <a:off x="5044440" y="349758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3</a:t>
            </a:r>
            <a:endParaRPr lang="ru-RU" dirty="0"/>
          </a:p>
        </p:txBody>
      </p:sp>
      <p:sp>
        <p:nvSpPr>
          <p:cNvPr id="14" name="Овал 13"/>
          <p:cNvSpPr/>
          <p:nvPr/>
        </p:nvSpPr>
        <p:spPr>
          <a:xfrm>
            <a:off x="5494020" y="272796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4</a:t>
            </a:r>
            <a:endParaRPr lang="ru-RU" dirty="0"/>
          </a:p>
        </p:txBody>
      </p:sp>
      <p:sp>
        <p:nvSpPr>
          <p:cNvPr id="15" name="Овал 14"/>
          <p:cNvSpPr/>
          <p:nvPr/>
        </p:nvSpPr>
        <p:spPr>
          <a:xfrm>
            <a:off x="6240780" y="139446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27484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Примеры диаграмм в паттернах проектирования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86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endParaRPr lang="ru-RU" sz="1200" dirty="0"/>
          </a:p>
        </p:txBody>
      </p:sp>
      <p:sp>
        <p:nvSpPr>
          <p:cNvPr id="1028" name="AutoShape 4" descr="Структура классов паттерна Абстрактная фабри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584200" y="1651000"/>
            <a:ext cx="307808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 smtClean="0"/>
              <a:t>Паттерн </a:t>
            </a:r>
            <a:r>
              <a:rPr lang="ru-RU" dirty="0" smtClean="0">
                <a:hlinkClick r:id="rId3"/>
              </a:rPr>
              <a:t>стратегия</a:t>
            </a:r>
            <a:endParaRPr lang="ru-RU" dirty="0" smtClean="0"/>
          </a:p>
          <a:p>
            <a:pPr marL="342900" indent="-342900">
              <a:buAutoNum type="arabicPeriod"/>
            </a:pPr>
            <a:r>
              <a:rPr lang="ru-RU" dirty="0" smtClean="0"/>
              <a:t>Паттерн </a:t>
            </a:r>
            <a:r>
              <a:rPr lang="ru-RU" dirty="0" smtClean="0">
                <a:hlinkClick r:id="rId4"/>
              </a:rPr>
              <a:t>абстрактная фабрика</a:t>
            </a:r>
            <a:endParaRPr lang="ru-RU" dirty="0" smtClean="0"/>
          </a:p>
          <a:p>
            <a:pPr marL="342900" indent="-342900">
              <a:buAutoNum type="arabicPeriod"/>
            </a:pPr>
            <a:r>
              <a:rPr lang="ru-RU" dirty="0" smtClean="0"/>
              <a:t>Паттерн </a:t>
            </a:r>
            <a:r>
              <a:rPr lang="ru-RU" dirty="0" smtClean="0">
                <a:hlinkClick r:id="rId5"/>
              </a:rPr>
              <a:t>компоновщик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27484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7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7492036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ru-RU" sz="6000" dirty="0" smtClean="0"/>
              <a:t>Ответы на вопросы</a:t>
            </a: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9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Рефлексия</a:t>
            </a: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вебинара</a:t>
            </a:r>
            <a:endParaRPr dirty="0"/>
          </a:p>
        </p:txBody>
      </p:sp>
      <p:graphicFrame>
        <p:nvGraphicFramePr>
          <p:cNvPr id="242" name="Google Shape;242;p43"/>
          <p:cNvGraphicFramePr/>
          <p:nvPr>
            <p:extLst>
              <p:ext uri="{D42A27DB-BD31-4B8C-83A1-F6EECF244321}">
                <p14:modId xmlns:p14="http://schemas.microsoft.com/office/powerpoint/2010/main" val="4121394419"/>
              </p:ext>
            </p:extLst>
          </p:nvPr>
        </p:nvGraphicFramePr>
        <p:xfrm>
          <a:off x="952500" y="1544194"/>
          <a:ext cx="7239000" cy="1147542"/>
        </p:xfrm>
        <a:graphic>
          <a:graphicData uri="http://schemas.openxmlformats.org/drawingml/2006/table">
            <a:tbl>
              <a:tblPr>
                <a:noFill/>
                <a:tableStyleId>{94049BB3-00C0-4E36-B14F-18F9014FF099}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Узнать, что такое ООП. 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Основы ООП.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Особенности синтаксиса ООП.</a:t>
                      </a:r>
                      <a:endParaRPr lang="en-US" dirty="0" smtClean="0">
                        <a:solidFill>
                          <a:srgbClr val="3F3F3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43" name="Google Shape;2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1"/>
          <p:cNvSpPr txBox="1">
            <a:spLocks noGrp="1"/>
          </p:cNvSpPr>
          <p:nvPr>
            <p:ph type="title"/>
          </p:nvPr>
        </p:nvSpPr>
        <p:spPr>
          <a:xfrm>
            <a:off x="956225" y="11064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Вопросы?</a:t>
            </a:r>
            <a:endParaRPr/>
          </a:p>
        </p:txBody>
      </p:sp>
      <p:pic>
        <p:nvPicPr>
          <p:cNvPr id="477" name="Google Shape;477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750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81"/>
          <p:cNvSpPr txBox="1"/>
          <p:nvPr/>
        </p:nvSpPr>
        <p:spPr>
          <a:xfrm>
            <a:off x="1750800" y="2887700"/>
            <a:ext cx="163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Задаем вопросы в чат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9" name="Google Shape;479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5725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1"/>
          <p:cNvSpPr txBox="1"/>
          <p:nvPr/>
        </p:nvSpPr>
        <p:spPr>
          <a:xfrm>
            <a:off x="5119475" y="289230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24575" y="2652575"/>
            <a:ext cx="1499100" cy="1815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/>
              <a:t>ООП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t="941" b="941"/>
          <a:stretch/>
        </p:blipFill>
        <p:spPr>
          <a:xfrm>
            <a:off x="1033167" y="2867584"/>
            <a:ext cx="1383000" cy="136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</a:t>
            </a:r>
            <a:r>
              <a:rPr lang="ru" sz="1700" dirty="0" smtClean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урока</a:t>
            </a:r>
            <a:endParaRPr sz="170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248849" y="2988499"/>
            <a:ext cx="5308673" cy="136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dk1"/>
              </a:buClr>
              <a:buSzPct val="84615"/>
            </a:pPr>
            <a:r>
              <a:rPr lang="ru-RU" sz="1600" b="1" i="1" dirty="0">
                <a:solidFill>
                  <a:schemeClr val="dk1"/>
                </a:solidFill>
              </a:rPr>
              <a:t>Нилов Павел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endParaRPr lang="ru" sz="1300" i="1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 </a:t>
            </a: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курса C# </a:t>
            </a: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Professional, </a:t>
            </a:r>
            <a:r>
              <a:rPr lang="en-US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C# Basic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Контакты:t.me/@NilovPavel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346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Правила вебинара</a:t>
            </a:r>
            <a:endParaRPr b="1"/>
          </a:p>
        </p:txBody>
      </p:sp>
      <p:pic>
        <p:nvPicPr>
          <p:cNvPr id="164" name="Google Shape;16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4940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510213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5"/>
          <p:cNvSpPr txBox="1"/>
          <p:nvPr/>
        </p:nvSpPr>
        <p:spPr>
          <a:xfrm>
            <a:off x="1654525" y="14808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35"/>
          <p:cNvSpPr txBox="1"/>
          <p:nvPr/>
        </p:nvSpPr>
        <p:spPr>
          <a:xfrm>
            <a:off x="1654525" y="35178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2514043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5"/>
          <p:cNvSpPr txBox="1"/>
          <p:nvPr/>
        </p:nvSpPr>
        <p:spPr>
          <a:xfrm>
            <a:off x="1654525" y="2519056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77" name="Google Shape;177;p36"/>
          <p:cNvSpPr/>
          <p:nvPr/>
        </p:nvSpPr>
        <p:spPr>
          <a:xfrm>
            <a:off x="2475544" y="1521148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Абстракция</a:t>
            </a: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36"/>
          <p:cNvSpPr/>
          <p:nvPr/>
        </p:nvSpPr>
        <p:spPr>
          <a:xfrm>
            <a:off x="2475538" y="218672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sz="12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lang="ru-RU" sz="1200" dirty="0" smtClean="0">
                <a:latin typeface="Roboto" charset="0"/>
                <a:ea typeface="Roboto" charset="0"/>
              </a:rPr>
              <a:t>Полиморфизм</a:t>
            </a: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36"/>
          <p:cNvSpPr/>
          <p:nvPr/>
        </p:nvSpPr>
        <p:spPr>
          <a:xfrm>
            <a:off x="2475538" y="2852300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dirty="0" smtClean="0">
                <a:solidFill>
                  <a:schemeClr val="dk1"/>
                </a:solidFill>
                <a:latin typeface="Roboto" charset="0"/>
                <a:ea typeface="Roboto" charset="0"/>
                <a:cs typeface="Roboto"/>
                <a:sym typeface="Roboto"/>
              </a:rPr>
              <a:t>UML</a:t>
            </a:r>
            <a:endParaRPr lang="ru-RU" dirty="0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2" name="Google Shape;182;p36"/>
          <p:cNvSpPr/>
          <p:nvPr/>
        </p:nvSpPr>
        <p:spPr>
          <a:xfrm>
            <a:off x="2475538" y="351787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en-US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Решение задач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82;p36"/>
          <p:cNvSpPr/>
          <p:nvPr/>
        </p:nvSpPr>
        <p:spPr>
          <a:xfrm>
            <a:off x="2475538" y="4167231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Ответы на вопросы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вебинара</a:t>
            </a:r>
            <a:endParaRPr dirty="0"/>
          </a:p>
        </p:txBody>
      </p:sp>
      <p:graphicFrame>
        <p:nvGraphicFramePr>
          <p:cNvPr id="242" name="Google Shape;242;p43"/>
          <p:cNvGraphicFramePr/>
          <p:nvPr>
            <p:extLst>
              <p:ext uri="{D42A27DB-BD31-4B8C-83A1-F6EECF244321}">
                <p14:modId xmlns:p14="http://schemas.microsoft.com/office/powerpoint/2010/main" val="4121394419"/>
              </p:ext>
            </p:extLst>
          </p:nvPr>
        </p:nvGraphicFramePr>
        <p:xfrm>
          <a:off x="952500" y="1544194"/>
          <a:ext cx="7239000" cy="1147542"/>
        </p:xfrm>
        <a:graphic>
          <a:graphicData uri="http://schemas.openxmlformats.org/drawingml/2006/table">
            <a:tbl>
              <a:tblPr>
                <a:noFill/>
                <a:tableStyleId>{94049BB3-00C0-4E36-B14F-18F9014FF099}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Узнать, что такое ООП. 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Основные</a:t>
                      </a:r>
                      <a:r>
                        <a:rPr lang="ru-RU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механизмы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ООП.</a:t>
                      </a:r>
                      <a:endParaRPr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Особенности синтаксиса ООП.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43" name="Google Shape;2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Абстракция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783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абстракция?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49" y="1177566"/>
            <a:ext cx="829978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Абстракция</a:t>
            </a:r>
            <a:r>
              <a:rPr lang="ru-RU" dirty="0" smtClean="0"/>
              <a:t> — это принцип, при котором мы выделяем только </a:t>
            </a:r>
            <a:r>
              <a:rPr lang="ru-RU" b="1" dirty="0" smtClean="0"/>
              <a:t>существенные характеристики</a:t>
            </a:r>
            <a:r>
              <a:rPr lang="ru-RU" dirty="0" smtClean="0"/>
              <a:t> объекта, </a:t>
            </a:r>
            <a:r>
              <a:rPr lang="ru-RU" b="1" dirty="0" smtClean="0"/>
              <a:t>скрывая детали реализации</a:t>
            </a:r>
            <a:r>
              <a:rPr lang="ru-RU" dirty="0" smtClean="0"/>
              <a:t>.</a:t>
            </a:r>
            <a:r>
              <a:rPr lang="en-US" dirty="0" smtClean="0"/>
              <a:t> </a:t>
            </a:r>
            <a:r>
              <a:rPr lang="ru-RU" dirty="0" smtClean="0"/>
              <a:t>Это </a:t>
            </a:r>
            <a:r>
              <a:rPr lang="ru-RU" dirty="0"/>
              <a:t>позволяет разработчикам сосредотачиваться на ключевых аспектах системы, не углубляясь во все технические детали реализации</a:t>
            </a:r>
            <a:r>
              <a:rPr lang="ru-RU" dirty="0" smtClean="0"/>
              <a:t>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672902" y="2890110"/>
            <a:ext cx="3513740" cy="138499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i="1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Пример: «Небесные тела». Кто-то представляет звезду, кто-то планету, кто-то метеорит, кто-то комету. И все варианты подходят.</a:t>
            </a:r>
          </a:p>
          <a:p>
            <a:r>
              <a:rPr lang="ru-RU" i="1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Что между ними общего – все они находятся в космическом пространстве.</a:t>
            </a:r>
            <a:endParaRPr lang="ru-RU" i="1" dirty="0">
              <a:solidFill>
                <a:schemeClr val="accent2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5538" name="Picture 2" descr="Диаграмма: Астрономия. Небесные тела | Quizle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4774" y="2484938"/>
            <a:ext cx="3021883" cy="2266412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5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6371</TotalTime>
  <Words>1429</Words>
  <Application>Microsoft Office PowerPoint</Application>
  <PresentationFormat>Экран (16:9)</PresentationFormat>
  <Paragraphs>347</Paragraphs>
  <Slides>39</Slides>
  <Notes>39</Notes>
  <HiddenSlides>3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39</vt:i4>
      </vt:variant>
    </vt:vector>
  </HeadingPairs>
  <TitlesOfParts>
    <vt:vector size="46" baseType="lpstr">
      <vt:lpstr>Arial</vt:lpstr>
      <vt:lpstr>Courier New</vt:lpstr>
      <vt:lpstr>Calibri</vt:lpstr>
      <vt:lpstr>Roboto</vt:lpstr>
      <vt:lpstr>Consolas</vt:lpstr>
      <vt:lpstr>Avenir</vt:lpstr>
      <vt:lpstr>Светлая тема</vt:lpstr>
      <vt:lpstr>ООП</vt:lpstr>
      <vt:lpstr>Презентация PowerPoint</vt:lpstr>
      <vt:lpstr>ООП </vt:lpstr>
      <vt:lpstr>ООП </vt:lpstr>
      <vt:lpstr>Правила вебинара</vt:lpstr>
      <vt:lpstr>Маршрут вебинара</vt:lpstr>
      <vt:lpstr>Цели вебинара</vt:lpstr>
      <vt:lpstr>Абстракция</vt:lpstr>
      <vt:lpstr>Что такое абстракция?</vt:lpstr>
      <vt:lpstr>Суть абстракции</vt:lpstr>
      <vt:lpstr>Представление абстракции в C#</vt:lpstr>
      <vt:lpstr>Кратко об интерфейсах</vt:lpstr>
      <vt:lpstr>Кратко об абстрактных классах</vt:lpstr>
      <vt:lpstr>Ключевое слово abstract</vt:lpstr>
      <vt:lpstr>Ключевое слово override</vt:lpstr>
      <vt:lpstr>Вопросы, на которые отвечает абстракция</vt:lpstr>
      <vt:lpstr>Решение задач</vt:lpstr>
      <vt:lpstr>Решение задач</vt:lpstr>
      <vt:lpstr>Полиморфизм</vt:lpstr>
      <vt:lpstr>Что такое полиморфизм?</vt:lpstr>
      <vt:lpstr>Полиморфизм подтипов</vt:lpstr>
      <vt:lpstr>Параметрический полиморфизм</vt:lpstr>
      <vt:lpstr>Ad hoc полиморфизм</vt:lpstr>
      <vt:lpstr>Ключевое слово virtual</vt:lpstr>
      <vt:lpstr>Ключевое слово override</vt:lpstr>
      <vt:lpstr>Ключевое слово new</vt:lpstr>
      <vt:lpstr>Полиморфизм в действии</vt:lpstr>
      <vt:lpstr>Для любителей видеоигр</vt:lpstr>
      <vt:lpstr>Вопросы, на которые отвечает полиморфизм</vt:lpstr>
      <vt:lpstr>Задачи по тематике полиморфизма</vt:lpstr>
      <vt:lpstr>Задачи по тематике полиморфизма</vt:lpstr>
      <vt:lpstr>UML (бонус)</vt:lpstr>
      <vt:lpstr>Что такое UML</vt:lpstr>
      <vt:lpstr>Элементы диаграмм</vt:lpstr>
      <vt:lpstr>Примеры диаграмм в паттернах проектирования</vt:lpstr>
      <vt:lpstr>Ответы на вопросы</vt:lpstr>
      <vt:lpstr>Рефлексия</vt:lpstr>
      <vt:lpstr>Цели вебинара</vt:lpstr>
      <vt:lpstr>Вопросы?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Linq-запросы</dc:title>
  <dc:creator>pavel</dc:creator>
  <cp:lastModifiedBy>Нилов Павел Геннадьевич</cp:lastModifiedBy>
  <cp:revision>619</cp:revision>
  <dcterms:modified xsi:type="dcterms:W3CDTF">2025-07-15T14:40:50Z</dcterms:modified>
</cp:coreProperties>
</file>